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3" r:id="rId13"/>
    <p:sldId id="271" r:id="rId14"/>
    <p:sldId id="272" r:id="rId15"/>
    <p:sldId id="274" r:id="rId16"/>
    <p:sldId id="275" r:id="rId17"/>
    <p:sldId id="27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36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99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4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C1CF61B-28A3-4EF7-B812-7AB23154F63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6C1323A-D4C7-4D69-A418-C03D99C5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3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581" y="1380586"/>
            <a:ext cx="9144000" cy="2675295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rlin Sans FB" panose="020E0602020502020306" pitchFamily="34" charset="0"/>
              </a:rPr>
              <a:t>Elements of Art:</a:t>
            </a:r>
            <a:br>
              <a:rPr lang="en-US" sz="72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Berlin Sans FB" panose="020E0602020502020306" pitchFamily="34" charset="0"/>
              </a:rPr>
              <a:t>Value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581" y="4842691"/>
            <a:ext cx="9144000" cy="754025"/>
          </a:xfrm>
        </p:spPr>
        <p:txBody>
          <a:bodyPr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By: Mr. Bush</a:t>
            </a:r>
          </a:p>
        </p:txBody>
      </p:sp>
    </p:spTree>
    <p:extLst>
      <p:ext uri="{BB962C8B-B14F-4D97-AF65-F5344CB8AC3E}">
        <p14:creationId xmlns:p14="http://schemas.microsoft.com/office/powerpoint/2010/main" val="375322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Types of Value Drawing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61152-49DD-480A-8E9D-8D21D79B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72" y="1668379"/>
            <a:ext cx="11005856" cy="42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Types of Value Drawing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7E3D8-1C9D-407B-B271-81FD254D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03" y="1325563"/>
            <a:ext cx="6930189" cy="5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Types of Value Drawing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CF79A-22F1-409B-A12C-B1E9EE5A3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90" y="1249071"/>
            <a:ext cx="9683416" cy="54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AF857C-83E8-40B2-BFBF-F25C2D2F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Monochromatic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9140A-7531-4A90-BC53-CAF1A4087469}"/>
              </a:ext>
            </a:extLst>
          </p:cNvPr>
          <p:cNvSpPr txBox="1"/>
          <p:nvPr/>
        </p:nvSpPr>
        <p:spPr>
          <a:xfrm>
            <a:off x="1010653" y="2544762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u="sng" dirty="0">
                <a:highlight>
                  <a:srgbClr val="000000"/>
                </a:highlight>
              </a:rPr>
              <a:t>monochromatic</a:t>
            </a:r>
            <a:r>
              <a:rPr lang="en-US" sz="2800" dirty="0"/>
              <a:t> painting is one created using only one color or hue. While the shades of the color can be different, the painting contains only one main base color. Limiting oneself to a single color, can spark this same kind of creativity and encourage an artist to explore other intriguing design elements.</a:t>
            </a:r>
          </a:p>
        </p:txBody>
      </p:sp>
    </p:spTree>
    <p:extLst>
      <p:ext uri="{BB962C8B-B14F-4D97-AF65-F5344CB8AC3E}">
        <p14:creationId xmlns:p14="http://schemas.microsoft.com/office/powerpoint/2010/main" val="131015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AF857C-83E8-40B2-BFBF-F25C2D2F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0"/>
            <a:ext cx="8995611" cy="786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Monochromatic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27BAD-F393-4AD3-A837-EE115DF5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8" y="786063"/>
            <a:ext cx="5915275" cy="5974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8F2A3-786B-4A00-93C9-2F372526C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32" y="1909011"/>
            <a:ext cx="5924020" cy="43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8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AF857C-83E8-40B2-BFBF-F25C2D2F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0"/>
            <a:ext cx="8995611" cy="786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Atmospheric Perspective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C627AC-67A1-44A8-995C-1CF335D37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78" y="786063"/>
            <a:ext cx="5883442" cy="58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4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AF857C-83E8-40B2-BFBF-F25C2D2F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0"/>
            <a:ext cx="8995611" cy="786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Atmospheric Perspective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2023C-36D1-4F4E-A798-5F08912E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1367208"/>
            <a:ext cx="4233862" cy="4836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4C7CF0-970B-40A6-ADFC-9C7C77B7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79" y="1367208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AF857C-83E8-40B2-BFBF-F25C2D2F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Monochromatic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AC55C-364E-4813-BC3B-0C9278715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6" y="1073440"/>
            <a:ext cx="5734048" cy="56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8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135C2-0772-4FB7-BEFB-71C1FF389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96" y="154216"/>
            <a:ext cx="4917407" cy="65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1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5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What is “Value” in 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463578"/>
            <a:ext cx="10233800" cy="383089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The term “value” is used in the language of art to refer to the quality of light. The more light, the </a:t>
            </a:r>
            <a:r>
              <a:rPr lang="en-US" sz="3600" u="sng" dirty="0">
                <a:latin typeface="Berlin Sans FB" panose="020E0602020502020306" pitchFamily="34" charset="0"/>
              </a:rPr>
              <a:t>higher</a:t>
            </a:r>
            <a:r>
              <a:rPr lang="en-US" sz="3600" dirty="0">
                <a:latin typeface="Berlin Sans FB" panose="020E0602020502020306" pitchFamily="34" charset="0"/>
              </a:rPr>
              <a:t> the value. White is the highest or lightest value. On the other hand , black is the </a:t>
            </a:r>
            <a:r>
              <a:rPr lang="en-US" sz="3600" u="sng" dirty="0">
                <a:latin typeface="Berlin Sans FB" panose="020E0602020502020306" pitchFamily="34" charset="0"/>
              </a:rPr>
              <a:t>lowest</a:t>
            </a:r>
            <a:r>
              <a:rPr lang="en-US" sz="3600" dirty="0">
                <a:latin typeface="Berlin Sans FB" panose="020E0602020502020306" pitchFamily="34" charset="0"/>
              </a:rPr>
              <a:t> or darkest value. Colors have value as well. Yellow for example has a relatively high (light) value, while violet has a relatively low value (dark).</a:t>
            </a:r>
          </a:p>
        </p:txBody>
      </p:sp>
    </p:spTree>
    <p:extLst>
      <p:ext uri="{BB962C8B-B14F-4D97-AF65-F5344CB8AC3E}">
        <p14:creationId xmlns:p14="http://schemas.microsoft.com/office/powerpoint/2010/main" val="215896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5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Significance of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463578"/>
            <a:ext cx="10233800" cy="383089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Value is very important to art because value changes are what creates “contrast.” Contrast is needed to help us see and understand a two dimensional (2-D) work of art. For example, if there was no value contrast between the words on this page and the background; you would have difficulty reading what is here.</a:t>
            </a:r>
          </a:p>
        </p:txBody>
      </p:sp>
    </p:spTree>
    <p:extLst>
      <p:ext uri="{BB962C8B-B14F-4D97-AF65-F5344CB8AC3E}">
        <p14:creationId xmlns:p14="http://schemas.microsoft.com/office/powerpoint/2010/main" val="13122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5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Significance of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718760"/>
            <a:ext cx="10233800" cy="236360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Value contrasts can also create interest in art works. Our eyes tend to be drawn to areas of </a:t>
            </a:r>
            <a:r>
              <a:rPr lang="en-US" sz="3600" u="sng" dirty="0">
                <a:latin typeface="Berlin Sans FB" panose="020E0602020502020306" pitchFamily="34" charset="0"/>
              </a:rPr>
              <a:t>high contrast</a:t>
            </a:r>
            <a:r>
              <a:rPr lang="en-US" sz="3600" dirty="0">
                <a:latin typeface="Berlin Sans FB" panose="020E0602020502020306" pitchFamily="34" charset="0"/>
              </a:rPr>
              <a:t>, so artists use this to show us what they think is important.</a:t>
            </a:r>
          </a:p>
        </p:txBody>
      </p:sp>
    </p:spTree>
    <p:extLst>
      <p:ext uri="{BB962C8B-B14F-4D97-AF65-F5344CB8AC3E}">
        <p14:creationId xmlns:p14="http://schemas.microsoft.com/office/powerpoint/2010/main" val="176062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5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Value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30930"/>
            <a:ext cx="10233800" cy="27463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Values scales are charts that demonstrate the changing values of a tone. A typical value scale has incremental steps running from dark to light or vice versa. A scale may also be a continuous gradient of tones; where the change is blended and tonal steps are not visible. Here are example of both types.</a:t>
            </a:r>
          </a:p>
        </p:txBody>
      </p:sp>
    </p:spTree>
    <p:extLst>
      <p:ext uri="{BB962C8B-B14F-4D97-AF65-F5344CB8AC3E}">
        <p14:creationId xmlns:p14="http://schemas.microsoft.com/office/powerpoint/2010/main" val="45979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Value Scales</a:t>
            </a:r>
          </a:p>
        </p:txBody>
      </p:sp>
      <p:pic>
        <p:nvPicPr>
          <p:cNvPr id="1026" name="Picture 2" descr="9 Step Value Gradation Scale. It consists of different values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6" y="3394443"/>
            <a:ext cx="11043263" cy="33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2" y="1532140"/>
            <a:ext cx="5695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2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Types of Value Drawing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B138F-586D-44E4-97D3-E37DBC9B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8" y="1004636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3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Types of Value Drawing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94B6D-17BE-4A0F-8BE0-31EBB111A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74" y="1325563"/>
            <a:ext cx="8951492" cy="50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4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Types of Value Drawing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8A456-E813-4435-B9DB-08B3EB82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08" y="1570120"/>
            <a:ext cx="8373979" cy="47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432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335</TotalTime>
  <Words>351</Words>
  <Application>Microsoft Office PowerPoint</Application>
  <PresentationFormat>Widescreen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Berlin Sans FB</vt:lpstr>
      <vt:lpstr>Corbel</vt:lpstr>
      <vt:lpstr>Depth</vt:lpstr>
      <vt:lpstr>Elements of Art: Value</vt:lpstr>
      <vt:lpstr>What is “Value” in art?</vt:lpstr>
      <vt:lpstr>Significance of Value</vt:lpstr>
      <vt:lpstr>Significance of Value</vt:lpstr>
      <vt:lpstr>Value Scales</vt:lpstr>
      <vt:lpstr>Value Scales</vt:lpstr>
      <vt:lpstr>Types of Value Drawing</vt:lpstr>
      <vt:lpstr>Types of Value Drawing</vt:lpstr>
      <vt:lpstr>Types of Value Drawing</vt:lpstr>
      <vt:lpstr>Types of Value Drawing</vt:lpstr>
      <vt:lpstr>Types of Value Drawing</vt:lpstr>
      <vt:lpstr>Types of Value Drawing</vt:lpstr>
      <vt:lpstr>Monochromatic</vt:lpstr>
      <vt:lpstr>Monochromatic</vt:lpstr>
      <vt:lpstr>Atmospheric Perspective</vt:lpstr>
      <vt:lpstr>Atmospheric Perspective</vt:lpstr>
      <vt:lpstr>Monochromatic</vt:lpstr>
      <vt:lpstr>PowerPoint Presentation</vt:lpstr>
    </vt:vector>
  </TitlesOfParts>
  <Company>Western Heights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Art: Value</dc:title>
  <dc:creator>Timothy L. Bush</dc:creator>
  <cp:lastModifiedBy>Timothy L. Bush</cp:lastModifiedBy>
  <cp:revision>18</cp:revision>
  <dcterms:created xsi:type="dcterms:W3CDTF">2020-08-21T16:39:46Z</dcterms:created>
  <dcterms:modified xsi:type="dcterms:W3CDTF">2024-03-27T18:06:24Z</dcterms:modified>
</cp:coreProperties>
</file>