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8" r:id="rId4"/>
    <p:sldId id="267" r:id="rId5"/>
    <p:sldId id="259" r:id="rId6"/>
    <p:sldId id="266" r:id="rId7"/>
    <p:sldId id="261" r:id="rId8"/>
    <p:sldId id="262" r:id="rId9"/>
    <p:sldId id="264" r:id="rId10"/>
    <p:sldId id="268" r:id="rId11"/>
    <p:sldId id="263"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8" autoAdjust="0"/>
    <p:restoredTop sz="94660"/>
  </p:normalViewPr>
  <p:slideViewPr>
    <p:cSldViewPr snapToGrid="0">
      <p:cViewPr varScale="1">
        <p:scale>
          <a:sx n="60" d="100"/>
          <a:sy n="60" d="100"/>
        </p:scale>
        <p:origin x="10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EF231E-D397-45EB-B41D-9A00AC1358FD}"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E3D4B-8213-4B41-8B11-C1BCC3A2CCC0}" type="slidenum">
              <a:rPr lang="en-US" smtClean="0"/>
              <a:t>‹#›</a:t>
            </a:fld>
            <a:endParaRPr lang="en-US"/>
          </a:p>
        </p:txBody>
      </p:sp>
    </p:spTree>
    <p:extLst>
      <p:ext uri="{BB962C8B-B14F-4D97-AF65-F5344CB8AC3E}">
        <p14:creationId xmlns:p14="http://schemas.microsoft.com/office/powerpoint/2010/main" val="103110498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EF231E-D397-45EB-B41D-9A00AC1358FD}"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E3D4B-8213-4B41-8B11-C1BCC3A2CCC0}" type="slidenum">
              <a:rPr lang="en-US" smtClean="0"/>
              <a:t>‹#›</a:t>
            </a:fld>
            <a:endParaRPr lang="en-US"/>
          </a:p>
        </p:txBody>
      </p:sp>
    </p:spTree>
    <p:extLst>
      <p:ext uri="{BB962C8B-B14F-4D97-AF65-F5344CB8AC3E}">
        <p14:creationId xmlns:p14="http://schemas.microsoft.com/office/powerpoint/2010/main" val="313459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EF231E-D397-45EB-B41D-9A00AC1358FD}"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E3D4B-8213-4B41-8B11-C1BCC3A2CCC0}" type="slidenum">
              <a:rPr lang="en-US" smtClean="0"/>
              <a:t>‹#›</a:t>
            </a:fld>
            <a:endParaRPr lang="en-US"/>
          </a:p>
        </p:txBody>
      </p:sp>
    </p:spTree>
    <p:extLst>
      <p:ext uri="{BB962C8B-B14F-4D97-AF65-F5344CB8AC3E}">
        <p14:creationId xmlns:p14="http://schemas.microsoft.com/office/powerpoint/2010/main" val="20890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EF231E-D397-45EB-B41D-9A00AC1358FD}"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E3D4B-8213-4B41-8B11-C1BCC3A2CCC0}"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63299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EF231E-D397-45EB-B41D-9A00AC1358FD}"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E3D4B-8213-4B41-8B11-C1BCC3A2CCC0}" type="slidenum">
              <a:rPr lang="en-US" smtClean="0"/>
              <a:t>‹#›</a:t>
            </a:fld>
            <a:endParaRPr lang="en-US"/>
          </a:p>
        </p:txBody>
      </p:sp>
    </p:spTree>
    <p:extLst>
      <p:ext uri="{BB962C8B-B14F-4D97-AF65-F5344CB8AC3E}">
        <p14:creationId xmlns:p14="http://schemas.microsoft.com/office/powerpoint/2010/main" val="3856774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FEF231E-D397-45EB-B41D-9A00AC1358FD}"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CE3D4B-8213-4B41-8B11-C1BCC3A2CCC0}" type="slidenum">
              <a:rPr lang="en-US" smtClean="0"/>
              <a:t>‹#›</a:t>
            </a:fld>
            <a:endParaRPr lang="en-US"/>
          </a:p>
        </p:txBody>
      </p:sp>
    </p:spTree>
    <p:extLst>
      <p:ext uri="{BB962C8B-B14F-4D97-AF65-F5344CB8AC3E}">
        <p14:creationId xmlns:p14="http://schemas.microsoft.com/office/powerpoint/2010/main" val="1443704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FEF231E-D397-45EB-B41D-9A00AC1358FD}"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CE3D4B-8213-4B41-8B11-C1BCC3A2CCC0}" type="slidenum">
              <a:rPr lang="en-US" smtClean="0"/>
              <a:t>‹#›</a:t>
            </a:fld>
            <a:endParaRPr lang="en-US"/>
          </a:p>
        </p:txBody>
      </p:sp>
    </p:spTree>
    <p:extLst>
      <p:ext uri="{BB962C8B-B14F-4D97-AF65-F5344CB8AC3E}">
        <p14:creationId xmlns:p14="http://schemas.microsoft.com/office/powerpoint/2010/main" val="2686550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231E-D397-45EB-B41D-9A00AC1358FD}"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E3D4B-8213-4B41-8B11-C1BCC3A2CCC0}" type="slidenum">
              <a:rPr lang="en-US" smtClean="0"/>
              <a:t>‹#›</a:t>
            </a:fld>
            <a:endParaRPr lang="en-US"/>
          </a:p>
        </p:txBody>
      </p:sp>
    </p:spTree>
    <p:extLst>
      <p:ext uri="{BB962C8B-B14F-4D97-AF65-F5344CB8AC3E}">
        <p14:creationId xmlns:p14="http://schemas.microsoft.com/office/powerpoint/2010/main" val="3381876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231E-D397-45EB-B41D-9A00AC1358FD}"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E3D4B-8213-4B41-8B11-C1BCC3A2CCC0}" type="slidenum">
              <a:rPr lang="en-US" smtClean="0"/>
              <a:t>‹#›</a:t>
            </a:fld>
            <a:endParaRPr lang="en-US"/>
          </a:p>
        </p:txBody>
      </p:sp>
    </p:spTree>
    <p:extLst>
      <p:ext uri="{BB962C8B-B14F-4D97-AF65-F5344CB8AC3E}">
        <p14:creationId xmlns:p14="http://schemas.microsoft.com/office/powerpoint/2010/main" val="258186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231E-D397-45EB-B41D-9A00AC1358FD}"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E3D4B-8213-4B41-8B11-C1BCC3A2CCC0}" type="slidenum">
              <a:rPr lang="en-US" smtClean="0"/>
              <a:t>‹#›</a:t>
            </a:fld>
            <a:endParaRPr lang="en-US"/>
          </a:p>
        </p:txBody>
      </p:sp>
    </p:spTree>
    <p:extLst>
      <p:ext uri="{BB962C8B-B14F-4D97-AF65-F5344CB8AC3E}">
        <p14:creationId xmlns:p14="http://schemas.microsoft.com/office/powerpoint/2010/main" val="350107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EF231E-D397-45EB-B41D-9A00AC1358FD}"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E3D4B-8213-4B41-8B11-C1BCC3A2CCC0}" type="slidenum">
              <a:rPr lang="en-US" smtClean="0"/>
              <a:t>‹#›</a:t>
            </a:fld>
            <a:endParaRPr lang="en-US"/>
          </a:p>
        </p:txBody>
      </p:sp>
    </p:spTree>
    <p:extLst>
      <p:ext uri="{BB962C8B-B14F-4D97-AF65-F5344CB8AC3E}">
        <p14:creationId xmlns:p14="http://schemas.microsoft.com/office/powerpoint/2010/main" val="118982366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EF231E-D397-45EB-B41D-9A00AC1358FD}"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E3D4B-8213-4B41-8B11-C1BCC3A2CCC0}" type="slidenum">
              <a:rPr lang="en-US" smtClean="0"/>
              <a:t>‹#›</a:t>
            </a:fld>
            <a:endParaRPr lang="en-US"/>
          </a:p>
        </p:txBody>
      </p:sp>
    </p:spTree>
    <p:extLst>
      <p:ext uri="{BB962C8B-B14F-4D97-AF65-F5344CB8AC3E}">
        <p14:creationId xmlns:p14="http://schemas.microsoft.com/office/powerpoint/2010/main" val="142245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EF231E-D397-45EB-B41D-9A00AC1358FD}"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CE3D4B-8213-4B41-8B11-C1BCC3A2CCC0}" type="slidenum">
              <a:rPr lang="en-US" smtClean="0"/>
              <a:t>‹#›</a:t>
            </a:fld>
            <a:endParaRPr lang="en-US"/>
          </a:p>
        </p:txBody>
      </p:sp>
    </p:spTree>
    <p:extLst>
      <p:ext uri="{BB962C8B-B14F-4D97-AF65-F5344CB8AC3E}">
        <p14:creationId xmlns:p14="http://schemas.microsoft.com/office/powerpoint/2010/main" val="337767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EF231E-D397-45EB-B41D-9A00AC1358FD}"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CE3D4B-8213-4B41-8B11-C1BCC3A2CCC0}" type="slidenum">
              <a:rPr lang="en-US" smtClean="0"/>
              <a:t>‹#›</a:t>
            </a:fld>
            <a:endParaRPr lang="en-US"/>
          </a:p>
        </p:txBody>
      </p:sp>
    </p:spTree>
    <p:extLst>
      <p:ext uri="{BB962C8B-B14F-4D97-AF65-F5344CB8AC3E}">
        <p14:creationId xmlns:p14="http://schemas.microsoft.com/office/powerpoint/2010/main" val="342627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F231E-D397-45EB-B41D-9A00AC1358FD}"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CE3D4B-8213-4B41-8B11-C1BCC3A2CCC0}" type="slidenum">
              <a:rPr lang="en-US" smtClean="0"/>
              <a:t>‹#›</a:t>
            </a:fld>
            <a:endParaRPr lang="en-US"/>
          </a:p>
        </p:txBody>
      </p:sp>
    </p:spTree>
    <p:extLst>
      <p:ext uri="{BB962C8B-B14F-4D97-AF65-F5344CB8AC3E}">
        <p14:creationId xmlns:p14="http://schemas.microsoft.com/office/powerpoint/2010/main" val="215501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FEF231E-D397-45EB-B41D-9A00AC1358FD}"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E3D4B-8213-4B41-8B11-C1BCC3A2CCC0}" type="slidenum">
              <a:rPr lang="en-US" smtClean="0"/>
              <a:t>‹#›</a:t>
            </a:fld>
            <a:endParaRPr lang="en-US"/>
          </a:p>
        </p:txBody>
      </p:sp>
    </p:spTree>
    <p:extLst>
      <p:ext uri="{BB962C8B-B14F-4D97-AF65-F5344CB8AC3E}">
        <p14:creationId xmlns:p14="http://schemas.microsoft.com/office/powerpoint/2010/main" val="335145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FEF231E-D397-45EB-B41D-9A00AC1358FD}"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E3D4B-8213-4B41-8B11-C1BCC3A2CCC0}" type="slidenum">
              <a:rPr lang="en-US" smtClean="0"/>
              <a:t>‹#›</a:t>
            </a:fld>
            <a:endParaRPr lang="en-US"/>
          </a:p>
        </p:txBody>
      </p:sp>
    </p:spTree>
    <p:extLst>
      <p:ext uri="{BB962C8B-B14F-4D97-AF65-F5344CB8AC3E}">
        <p14:creationId xmlns:p14="http://schemas.microsoft.com/office/powerpoint/2010/main" val="1468782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FEF231E-D397-45EB-B41D-9A00AC1358FD}" type="datetimeFigureOut">
              <a:rPr lang="en-US" smtClean="0"/>
              <a:t>2/19/2024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0CE3D4B-8213-4B41-8B11-C1BCC3A2CCC0}" type="slidenum">
              <a:rPr lang="en-US" smtClean="0"/>
              <a:t>‹#›</a:t>
            </a:fld>
            <a:endParaRPr lang="en-US"/>
          </a:p>
        </p:txBody>
      </p:sp>
    </p:spTree>
    <p:extLst>
      <p:ext uri="{BB962C8B-B14F-4D97-AF65-F5344CB8AC3E}">
        <p14:creationId xmlns:p14="http://schemas.microsoft.com/office/powerpoint/2010/main" val="1659981178"/>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ter Space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370693" y="1190845"/>
            <a:ext cx="9440034" cy="1875867"/>
          </a:xfrm>
        </p:spPr>
        <p:txBody>
          <a:bodyPr>
            <a:normAutofit/>
          </a:bodyPr>
          <a:lstStyle/>
          <a:p>
            <a:r>
              <a:rPr lang="en-US" dirty="0">
                <a:solidFill>
                  <a:srgbClr val="FFC000"/>
                </a:solidFill>
                <a:effectLst/>
                <a:latin typeface="Engravers MT" panose="02090707080505020304" pitchFamily="18" charset="0"/>
              </a:rPr>
              <a:t>Elements of art:</a:t>
            </a:r>
            <a:br>
              <a:rPr lang="en-US" dirty="0">
                <a:solidFill>
                  <a:srgbClr val="FFC000"/>
                </a:solidFill>
                <a:effectLst/>
                <a:latin typeface="Engravers MT" panose="02090707080505020304" pitchFamily="18" charset="0"/>
              </a:rPr>
            </a:br>
            <a:r>
              <a:rPr lang="en-US" dirty="0">
                <a:solidFill>
                  <a:srgbClr val="FFC000"/>
                </a:solidFill>
                <a:effectLst/>
                <a:latin typeface="Engravers MT" panose="02090707080505020304" pitchFamily="18" charset="0"/>
              </a:rPr>
              <a:t>space</a:t>
            </a:r>
          </a:p>
        </p:txBody>
      </p:sp>
      <p:sp>
        <p:nvSpPr>
          <p:cNvPr id="3" name="Subtitle 2"/>
          <p:cNvSpPr>
            <a:spLocks noGrp="1"/>
          </p:cNvSpPr>
          <p:nvPr>
            <p:ph type="subTitle" idx="1"/>
          </p:nvPr>
        </p:nvSpPr>
        <p:spPr>
          <a:xfrm>
            <a:off x="1370693" y="4619064"/>
            <a:ext cx="9440034" cy="1049867"/>
          </a:xfrm>
        </p:spPr>
        <p:txBody>
          <a:bodyPr>
            <a:normAutofit/>
          </a:bodyPr>
          <a:lstStyle/>
          <a:p>
            <a:r>
              <a:rPr lang="en-US" sz="3600" dirty="0">
                <a:latin typeface="Engravers MT" panose="02090707080505020304" pitchFamily="18" charset="0"/>
              </a:rPr>
              <a:t>By: </a:t>
            </a:r>
            <a:r>
              <a:rPr lang="en-US" sz="3600" dirty="0" err="1">
                <a:latin typeface="Engravers MT" panose="02090707080505020304" pitchFamily="18" charset="0"/>
              </a:rPr>
              <a:t>mr.</a:t>
            </a:r>
            <a:r>
              <a:rPr lang="en-US" sz="3600" dirty="0">
                <a:latin typeface="Engravers MT" panose="02090707080505020304" pitchFamily="18" charset="0"/>
              </a:rPr>
              <a:t> bush</a:t>
            </a:r>
          </a:p>
        </p:txBody>
      </p:sp>
    </p:spTree>
    <p:extLst>
      <p:ext uri="{BB962C8B-B14F-4D97-AF65-F5344CB8AC3E}">
        <p14:creationId xmlns:p14="http://schemas.microsoft.com/office/powerpoint/2010/main" val="1275918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ter Space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36221" y="765545"/>
            <a:ext cx="10108978" cy="876405"/>
          </a:xfrm>
        </p:spPr>
        <p:txBody>
          <a:bodyPr>
            <a:normAutofit/>
          </a:bodyPr>
          <a:lstStyle/>
          <a:p>
            <a:r>
              <a:rPr lang="en-US" sz="4400" dirty="0">
                <a:solidFill>
                  <a:srgbClr val="FFC000"/>
                </a:solidFill>
                <a:effectLst/>
                <a:latin typeface="Engravers MT" panose="02090707080505020304" pitchFamily="18" charset="0"/>
              </a:rPr>
              <a:t>The illusion of space</a:t>
            </a:r>
          </a:p>
        </p:txBody>
      </p:sp>
      <p:sp>
        <p:nvSpPr>
          <p:cNvPr id="6" name="TextBox 5"/>
          <p:cNvSpPr txBox="1"/>
          <p:nvPr/>
        </p:nvSpPr>
        <p:spPr>
          <a:xfrm>
            <a:off x="8626069" y="3805340"/>
            <a:ext cx="3180919"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One Point</a:t>
            </a:r>
          </a:p>
        </p:txBody>
      </p:sp>
      <p:pic>
        <p:nvPicPr>
          <p:cNvPr id="1026" name="Picture 2" descr="https://dhsartstudio.weebly.com/uploads/4/7/5/2/475213/header_images/1606696459.jpg">
            <a:extLst>
              <a:ext uri="{FF2B5EF4-FFF2-40B4-BE49-F238E27FC236}">
                <a16:creationId xmlns:a16="http://schemas.microsoft.com/office/drawing/2014/main" id="{049E1ACE-6227-4401-8D1C-DB0AD8C90F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063" y="1856801"/>
            <a:ext cx="7441532" cy="426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287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ter Space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36221" y="765545"/>
            <a:ext cx="10108978" cy="876405"/>
          </a:xfrm>
        </p:spPr>
        <p:txBody>
          <a:bodyPr>
            <a:normAutofit/>
          </a:bodyPr>
          <a:lstStyle/>
          <a:p>
            <a:r>
              <a:rPr lang="en-US" sz="4400" dirty="0">
                <a:solidFill>
                  <a:srgbClr val="FFC000"/>
                </a:solidFill>
                <a:effectLst/>
                <a:latin typeface="Engravers MT" panose="02090707080505020304" pitchFamily="18" charset="0"/>
              </a:rPr>
              <a:t>The illusion of space</a:t>
            </a:r>
          </a:p>
        </p:txBody>
      </p:sp>
      <p:pic>
        <p:nvPicPr>
          <p:cNvPr id="8" name="Picture 7"/>
          <p:cNvPicPr>
            <a:picLocks noChangeAspect="1"/>
          </p:cNvPicPr>
          <p:nvPr/>
        </p:nvPicPr>
        <p:blipFill>
          <a:blip r:embed="rId3"/>
          <a:stretch>
            <a:fillRect/>
          </a:stretch>
        </p:blipFill>
        <p:spPr>
          <a:xfrm>
            <a:off x="334448" y="1641950"/>
            <a:ext cx="5702464" cy="3207636"/>
          </a:xfrm>
          <a:prstGeom prst="rect">
            <a:avLst/>
          </a:prstGeom>
        </p:spPr>
      </p:pic>
      <p:pic>
        <p:nvPicPr>
          <p:cNvPr id="9" name="Picture 8"/>
          <p:cNvPicPr>
            <a:picLocks noChangeAspect="1"/>
          </p:cNvPicPr>
          <p:nvPr/>
        </p:nvPicPr>
        <p:blipFill>
          <a:blip r:embed="rId4"/>
          <a:stretch>
            <a:fillRect/>
          </a:stretch>
        </p:blipFill>
        <p:spPr>
          <a:xfrm>
            <a:off x="6334476" y="2575741"/>
            <a:ext cx="5559960" cy="3127478"/>
          </a:xfrm>
          <a:prstGeom prst="rect">
            <a:avLst/>
          </a:prstGeom>
        </p:spPr>
      </p:pic>
      <p:sp>
        <p:nvSpPr>
          <p:cNvPr id="10" name="TextBox 9"/>
          <p:cNvSpPr txBox="1"/>
          <p:nvPr/>
        </p:nvSpPr>
        <p:spPr>
          <a:xfrm>
            <a:off x="1175657" y="5192486"/>
            <a:ext cx="3494314"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Two Point Perspective</a:t>
            </a:r>
          </a:p>
        </p:txBody>
      </p:sp>
      <p:sp>
        <p:nvSpPr>
          <p:cNvPr id="11" name="TextBox 10"/>
          <p:cNvSpPr txBox="1"/>
          <p:nvPr/>
        </p:nvSpPr>
        <p:spPr>
          <a:xfrm>
            <a:off x="7367299" y="5911277"/>
            <a:ext cx="3494314"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Three Point Perspective</a:t>
            </a:r>
          </a:p>
        </p:txBody>
      </p:sp>
    </p:spTree>
    <p:extLst>
      <p:ext uri="{BB962C8B-B14F-4D97-AF65-F5344CB8AC3E}">
        <p14:creationId xmlns:p14="http://schemas.microsoft.com/office/powerpoint/2010/main" val="262162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ter Space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41511" y="382773"/>
            <a:ext cx="10108978" cy="876405"/>
          </a:xfrm>
        </p:spPr>
        <p:txBody>
          <a:bodyPr>
            <a:normAutofit/>
          </a:bodyPr>
          <a:lstStyle/>
          <a:p>
            <a:r>
              <a:rPr lang="en-US" sz="4400" dirty="0">
                <a:solidFill>
                  <a:srgbClr val="FFC000"/>
                </a:solidFill>
                <a:effectLst/>
                <a:latin typeface="Engravers MT" panose="02090707080505020304" pitchFamily="18" charset="0"/>
              </a:rPr>
              <a:t>The illusion of space</a:t>
            </a:r>
          </a:p>
        </p:txBody>
      </p:sp>
      <p:pic>
        <p:nvPicPr>
          <p:cNvPr id="3" name="Picture 2">
            <a:extLst>
              <a:ext uri="{FF2B5EF4-FFF2-40B4-BE49-F238E27FC236}">
                <a16:creationId xmlns:a16="http://schemas.microsoft.com/office/drawing/2014/main" id="{C1DB3940-DC85-4CF0-9796-CDB5A6F16AF0}"/>
              </a:ext>
            </a:extLst>
          </p:cNvPr>
          <p:cNvPicPr>
            <a:picLocks noChangeAspect="1"/>
          </p:cNvPicPr>
          <p:nvPr/>
        </p:nvPicPr>
        <p:blipFill>
          <a:blip r:embed="rId3"/>
          <a:stretch>
            <a:fillRect/>
          </a:stretch>
        </p:blipFill>
        <p:spPr>
          <a:xfrm>
            <a:off x="224589" y="1641950"/>
            <a:ext cx="6633411" cy="4975058"/>
          </a:xfrm>
          <a:prstGeom prst="rect">
            <a:avLst/>
          </a:prstGeom>
        </p:spPr>
      </p:pic>
      <p:pic>
        <p:nvPicPr>
          <p:cNvPr id="5" name="Picture 4">
            <a:extLst>
              <a:ext uri="{FF2B5EF4-FFF2-40B4-BE49-F238E27FC236}">
                <a16:creationId xmlns:a16="http://schemas.microsoft.com/office/drawing/2014/main" id="{76F9C573-D532-4202-B64A-A78B8C096A81}"/>
              </a:ext>
            </a:extLst>
          </p:cNvPr>
          <p:cNvPicPr>
            <a:picLocks noChangeAspect="1"/>
          </p:cNvPicPr>
          <p:nvPr/>
        </p:nvPicPr>
        <p:blipFill>
          <a:blip r:embed="rId4"/>
          <a:stretch>
            <a:fillRect/>
          </a:stretch>
        </p:blipFill>
        <p:spPr>
          <a:xfrm>
            <a:off x="7082589" y="1420005"/>
            <a:ext cx="4067900" cy="5273203"/>
          </a:xfrm>
          <a:prstGeom prst="rect">
            <a:avLst/>
          </a:prstGeom>
        </p:spPr>
      </p:pic>
    </p:spTree>
    <p:extLst>
      <p:ext uri="{BB962C8B-B14F-4D97-AF65-F5344CB8AC3E}">
        <p14:creationId xmlns:p14="http://schemas.microsoft.com/office/powerpoint/2010/main" val="4233530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ter Space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36221" y="765545"/>
            <a:ext cx="10108978" cy="876405"/>
          </a:xfrm>
        </p:spPr>
        <p:txBody>
          <a:bodyPr>
            <a:normAutofit/>
          </a:bodyPr>
          <a:lstStyle/>
          <a:p>
            <a:r>
              <a:rPr lang="en-US" sz="4400" dirty="0">
                <a:solidFill>
                  <a:srgbClr val="FFC000"/>
                </a:solidFill>
                <a:effectLst/>
                <a:latin typeface="Engravers MT" panose="02090707080505020304" pitchFamily="18" charset="0"/>
              </a:rPr>
              <a:t>What is “space” in art?</a:t>
            </a:r>
          </a:p>
        </p:txBody>
      </p:sp>
      <p:sp>
        <p:nvSpPr>
          <p:cNvPr id="3" name="Subtitle 2"/>
          <p:cNvSpPr>
            <a:spLocks noGrp="1"/>
          </p:cNvSpPr>
          <p:nvPr>
            <p:ph type="subTitle" idx="1"/>
          </p:nvPr>
        </p:nvSpPr>
        <p:spPr>
          <a:xfrm>
            <a:off x="1036221" y="1939660"/>
            <a:ext cx="10319351" cy="4057103"/>
          </a:xfrm>
        </p:spPr>
        <p:txBody>
          <a:bodyPr>
            <a:noAutofit/>
          </a:bodyPr>
          <a:lstStyle/>
          <a:p>
            <a:pPr algn="l"/>
            <a:r>
              <a:rPr lang="en-US" sz="2800" dirty="0">
                <a:effectLst/>
                <a:latin typeface="Arial" panose="020B0604020202020204" pitchFamily="34" charset="0"/>
                <a:cs typeface="Arial" panose="020B0604020202020204" pitchFamily="34" charset="0"/>
              </a:rPr>
              <a:t>	Design “space” refers to the area </a:t>
            </a:r>
            <a:r>
              <a:rPr lang="en-US" sz="2800" dirty="0">
                <a:solidFill>
                  <a:srgbClr val="FFC000"/>
                </a:solidFill>
                <a:effectLst/>
                <a:latin typeface="Arial" panose="020B0604020202020204" pitchFamily="34" charset="0"/>
                <a:cs typeface="Arial" panose="020B0604020202020204" pitchFamily="34" charset="0"/>
              </a:rPr>
              <a:t>within, around, above or below </a:t>
            </a:r>
            <a:r>
              <a:rPr lang="en-US" sz="2800" dirty="0">
                <a:effectLst/>
                <a:latin typeface="Arial" panose="020B0604020202020204" pitchFamily="34" charset="0"/>
                <a:cs typeface="Arial" panose="020B0604020202020204" pitchFamily="34" charset="0"/>
              </a:rPr>
              <a:t>an object or objects. It is important to creating and understanding both two dimensional (2-D) or three dimensional (3-D) works of art. With 3-D art, the space things occupy is real as is the space around object. 2-D art exists on a flat surface, so if something looks three dimensional- it is an </a:t>
            </a:r>
            <a:r>
              <a:rPr lang="en-US" sz="2800" u="sng" dirty="0">
                <a:effectLst/>
                <a:latin typeface="Arial" panose="020B0604020202020204" pitchFamily="34" charset="0"/>
                <a:cs typeface="Arial" panose="020B0604020202020204" pitchFamily="34" charset="0"/>
              </a:rPr>
              <a:t>illusion.</a:t>
            </a:r>
            <a:r>
              <a:rPr lang="en-US" sz="2800" dirty="0">
                <a:effectLst/>
                <a:latin typeface="Arial" panose="020B0604020202020204" pitchFamily="34" charset="0"/>
                <a:cs typeface="Arial" panose="020B0604020202020204" pitchFamily="34" charset="0"/>
              </a:rPr>
              <a:t> Even the most realistic paintings or photographs are illusions. 2-D artists use a number of "tricks" for creating the illusion of depth in their art.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888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ter Space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41511" y="379774"/>
            <a:ext cx="10108978" cy="876405"/>
          </a:xfrm>
        </p:spPr>
        <p:txBody>
          <a:bodyPr>
            <a:normAutofit/>
          </a:bodyPr>
          <a:lstStyle/>
          <a:p>
            <a:r>
              <a:rPr lang="en-US" sz="4400" dirty="0">
                <a:solidFill>
                  <a:srgbClr val="FFC000"/>
                </a:solidFill>
                <a:effectLst/>
                <a:latin typeface="Engravers MT" panose="02090707080505020304" pitchFamily="18" charset="0"/>
              </a:rPr>
              <a:t>The illusion of space</a:t>
            </a:r>
          </a:p>
        </p:txBody>
      </p:sp>
      <p:pic>
        <p:nvPicPr>
          <p:cNvPr id="9" name="Picture 8">
            <a:extLst>
              <a:ext uri="{FF2B5EF4-FFF2-40B4-BE49-F238E27FC236}">
                <a16:creationId xmlns:a16="http://schemas.microsoft.com/office/drawing/2014/main" id="{44660EAE-6DE7-4F65-820F-08F61B7438AF}"/>
              </a:ext>
            </a:extLst>
          </p:cNvPr>
          <p:cNvPicPr>
            <a:picLocks noChangeAspect="1"/>
          </p:cNvPicPr>
          <p:nvPr/>
        </p:nvPicPr>
        <p:blipFill>
          <a:blip r:embed="rId3"/>
          <a:stretch>
            <a:fillRect/>
          </a:stretch>
        </p:blipFill>
        <p:spPr>
          <a:xfrm>
            <a:off x="4130447" y="1256179"/>
            <a:ext cx="4179089" cy="5417337"/>
          </a:xfrm>
          <a:prstGeom prst="rect">
            <a:avLst/>
          </a:prstGeom>
        </p:spPr>
      </p:pic>
    </p:spTree>
    <p:extLst>
      <p:ext uri="{BB962C8B-B14F-4D97-AF65-F5344CB8AC3E}">
        <p14:creationId xmlns:p14="http://schemas.microsoft.com/office/powerpoint/2010/main" val="3154347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ter Space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41511" y="379774"/>
            <a:ext cx="10108978" cy="876405"/>
          </a:xfrm>
        </p:spPr>
        <p:txBody>
          <a:bodyPr>
            <a:normAutofit/>
          </a:bodyPr>
          <a:lstStyle/>
          <a:p>
            <a:r>
              <a:rPr lang="en-US" sz="4400" dirty="0">
                <a:solidFill>
                  <a:srgbClr val="FFC000"/>
                </a:solidFill>
                <a:effectLst/>
                <a:latin typeface="Engravers MT" panose="02090707080505020304" pitchFamily="18" charset="0"/>
              </a:rPr>
              <a:t>The illusion of space</a:t>
            </a:r>
          </a:p>
        </p:txBody>
      </p:sp>
      <p:sp>
        <p:nvSpPr>
          <p:cNvPr id="3" name="Subtitle 2"/>
          <p:cNvSpPr>
            <a:spLocks noGrp="1"/>
          </p:cNvSpPr>
          <p:nvPr>
            <p:ph type="subTitle" idx="1"/>
          </p:nvPr>
        </p:nvSpPr>
        <p:spPr>
          <a:xfrm>
            <a:off x="224587" y="3017095"/>
            <a:ext cx="3324763" cy="2386154"/>
          </a:xfrm>
        </p:spPr>
        <p:txBody>
          <a:bodyPr>
            <a:noAutofit/>
          </a:bodyPr>
          <a:lstStyle/>
          <a:p>
            <a:pPr algn="l"/>
            <a:r>
              <a:rPr lang="en-US" sz="2800" b="1" u="sng" dirty="0">
                <a:effectLst/>
                <a:latin typeface="Arial" panose="020B0604020202020204" pitchFamily="34" charset="0"/>
                <a:cs typeface="Arial" panose="020B0604020202020204" pitchFamily="34" charset="0"/>
              </a:rPr>
              <a:t>Size</a:t>
            </a:r>
            <a:r>
              <a:rPr lang="en-US" sz="2800" dirty="0">
                <a:effectLst/>
                <a:latin typeface="Arial" panose="020B0604020202020204" pitchFamily="34" charset="0"/>
                <a:cs typeface="Arial" panose="020B0604020202020204" pitchFamily="34" charset="0"/>
              </a:rPr>
              <a:t>: larger objects appear closer, smaller further away</a:t>
            </a:r>
            <a:endParaRPr lang="en-US" sz="2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D1488E0-8391-4CA4-8E00-9961ACE38046}"/>
              </a:ext>
            </a:extLst>
          </p:cNvPr>
          <p:cNvPicPr>
            <a:picLocks noChangeAspect="1"/>
          </p:cNvPicPr>
          <p:nvPr/>
        </p:nvPicPr>
        <p:blipFill>
          <a:blip r:embed="rId3"/>
          <a:stretch>
            <a:fillRect/>
          </a:stretch>
        </p:blipFill>
        <p:spPr>
          <a:xfrm>
            <a:off x="3938213" y="1440691"/>
            <a:ext cx="7864924" cy="5232796"/>
          </a:xfrm>
          <a:prstGeom prst="rect">
            <a:avLst/>
          </a:prstGeom>
        </p:spPr>
      </p:pic>
    </p:spTree>
    <p:extLst>
      <p:ext uri="{BB962C8B-B14F-4D97-AF65-F5344CB8AC3E}">
        <p14:creationId xmlns:p14="http://schemas.microsoft.com/office/powerpoint/2010/main" val="2902818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ter Space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36221" y="765545"/>
            <a:ext cx="10108978" cy="876405"/>
          </a:xfrm>
        </p:spPr>
        <p:txBody>
          <a:bodyPr>
            <a:normAutofit/>
          </a:bodyPr>
          <a:lstStyle/>
          <a:p>
            <a:r>
              <a:rPr lang="en-US" sz="4400" dirty="0">
                <a:solidFill>
                  <a:srgbClr val="FFC000"/>
                </a:solidFill>
                <a:effectLst/>
                <a:latin typeface="Engravers MT" panose="02090707080505020304" pitchFamily="18" charset="0"/>
              </a:rPr>
              <a:t>The illusion of space</a:t>
            </a:r>
          </a:p>
        </p:txBody>
      </p:sp>
      <p:sp>
        <p:nvSpPr>
          <p:cNvPr id="3" name="Subtitle 2"/>
          <p:cNvSpPr>
            <a:spLocks noGrp="1"/>
          </p:cNvSpPr>
          <p:nvPr>
            <p:ph type="subTitle" idx="1"/>
          </p:nvPr>
        </p:nvSpPr>
        <p:spPr>
          <a:xfrm>
            <a:off x="6090710" y="2499126"/>
            <a:ext cx="5882474" cy="3935541"/>
          </a:xfrm>
        </p:spPr>
        <p:txBody>
          <a:bodyPr>
            <a:noAutofit/>
          </a:bodyPr>
          <a:lstStyle/>
          <a:p>
            <a:pPr algn="l"/>
            <a:r>
              <a:rPr lang="en-US" sz="2800" b="1" u="sng" dirty="0">
                <a:effectLst/>
                <a:latin typeface="Arial" panose="020B0604020202020204" pitchFamily="34" charset="0"/>
                <a:cs typeface="Arial" panose="020B0604020202020204" pitchFamily="34" charset="0"/>
              </a:rPr>
              <a:t>Overlap</a:t>
            </a:r>
            <a:r>
              <a:rPr lang="en-US" sz="2800" b="1" dirty="0">
                <a:effectLst/>
                <a:latin typeface="Arial" panose="020B0604020202020204" pitchFamily="34" charset="0"/>
                <a:cs typeface="Arial" panose="020B0604020202020204" pitchFamily="34" charset="0"/>
              </a:rPr>
              <a:t>:</a:t>
            </a:r>
            <a:r>
              <a:rPr lang="en-US" sz="2800" dirty="0">
                <a:effectLst/>
                <a:latin typeface="Arial" panose="020B0604020202020204" pitchFamily="34" charset="0"/>
                <a:cs typeface="Arial" panose="020B0604020202020204" pitchFamily="34" charset="0"/>
              </a:rPr>
              <a:t> partially covering one shape or object with another makes the one in front appear closer.</a:t>
            </a:r>
          </a:p>
          <a:p>
            <a:pPr algn="l"/>
            <a:r>
              <a:rPr lang="en-US" sz="2800" dirty="0">
                <a:effectLst/>
                <a:latin typeface="Arial" panose="020B0604020202020204" pitchFamily="34" charset="0"/>
                <a:cs typeface="Arial" panose="020B0604020202020204" pitchFamily="34" charset="0"/>
              </a:rPr>
              <a:t>Overlap may also divide objects into categories of </a:t>
            </a:r>
            <a:r>
              <a:rPr lang="en-US" sz="2800" b="1" u="sng" dirty="0">
                <a:effectLst/>
                <a:latin typeface="Arial" panose="020B0604020202020204" pitchFamily="34" charset="0"/>
                <a:cs typeface="Arial" panose="020B0604020202020204" pitchFamily="34" charset="0"/>
              </a:rPr>
              <a:t>foreground</a:t>
            </a:r>
            <a:r>
              <a:rPr lang="en-US" sz="2800" b="1" dirty="0">
                <a:effectLst/>
                <a:latin typeface="Arial" panose="020B0604020202020204" pitchFamily="34" charset="0"/>
                <a:cs typeface="Arial" panose="020B0604020202020204" pitchFamily="34" charset="0"/>
              </a:rPr>
              <a:t>, </a:t>
            </a:r>
            <a:r>
              <a:rPr lang="en-US" sz="2800" b="1" u="sng" dirty="0">
                <a:effectLst/>
                <a:latin typeface="Arial" panose="020B0604020202020204" pitchFamily="34" charset="0"/>
                <a:cs typeface="Arial" panose="020B0604020202020204" pitchFamily="34" charset="0"/>
              </a:rPr>
              <a:t>middle ground</a:t>
            </a:r>
            <a:r>
              <a:rPr lang="en-US" sz="2800" b="1" dirty="0">
                <a:effectLst/>
                <a:latin typeface="Arial" panose="020B0604020202020204" pitchFamily="34" charset="0"/>
                <a:cs typeface="Arial" panose="020B0604020202020204" pitchFamily="34" charset="0"/>
              </a:rPr>
              <a:t>, and </a:t>
            </a:r>
            <a:r>
              <a:rPr lang="en-US" sz="2800" b="1" u="sng" dirty="0">
                <a:effectLst/>
                <a:latin typeface="Arial" panose="020B0604020202020204" pitchFamily="34" charset="0"/>
                <a:cs typeface="Arial" panose="020B0604020202020204" pitchFamily="34" charset="0"/>
              </a:rPr>
              <a:t>background</a:t>
            </a:r>
            <a:r>
              <a:rPr lang="en-US" sz="2800" b="1" dirty="0">
                <a:effectLst/>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214714" y="2499126"/>
            <a:ext cx="5520396" cy="3105223"/>
          </a:xfrm>
          <a:prstGeom prst="rect">
            <a:avLst/>
          </a:prstGeom>
        </p:spPr>
      </p:pic>
    </p:spTree>
    <p:extLst>
      <p:ext uri="{BB962C8B-B14F-4D97-AF65-F5344CB8AC3E}">
        <p14:creationId xmlns:p14="http://schemas.microsoft.com/office/powerpoint/2010/main" val="1262414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ter Space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41511" y="0"/>
            <a:ext cx="10108978" cy="876405"/>
          </a:xfrm>
        </p:spPr>
        <p:txBody>
          <a:bodyPr>
            <a:normAutofit/>
          </a:bodyPr>
          <a:lstStyle/>
          <a:p>
            <a:r>
              <a:rPr lang="en-US" sz="4400" dirty="0">
                <a:solidFill>
                  <a:srgbClr val="FFC000"/>
                </a:solidFill>
                <a:effectLst/>
                <a:latin typeface="Engravers MT" panose="02090707080505020304" pitchFamily="18" charset="0"/>
              </a:rPr>
              <a:t>The illusion of space</a:t>
            </a:r>
          </a:p>
        </p:txBody>
      </p:sp>
      <p:sp>
        <p:nvSpPr>
          <p:cNvPr id="3" name="Subtitle 2"/>
          <p:cNvSpPr>
            <a:spLocks noGrp="1"/>
          </p:cNvSpPr>
          <p:nvPr>
            <p:ph type="subTitle" idx="1"/>
          </p:nvPr>
        </p:nvSpPr>
        <p:spPr>
          <a:xfrm>
            <a:off x="7421844" y="2052280"/>
            <a:ext cx="3914633" cy="3742684"/>
          </a:xfrm>
        </p:spPr>
        <p:txBody>
          <a:bodyPr>
            <a:noAutofit/>
          </a:bodyPr>
          <a:lstStyle/>
          <a:p>
            <a:r>
              <a:rPr lang="en-US" sz="2400" b="1" dirty="0">
                <a:effectLst/>
                <a:latin typeface="Arial" panose="020B0604020202020204" pitchFamily="34" charset="0"/>
                <a:cs typeface="Arial" panose="020B0604020202020204" pitchFamily="34" charset="0"/>
              </a:rPr>
              <a:t>Placement:</a:t>
            </a:r>
            <a:r>
              <a:rPr lang="en-US" sz="2400" dirty="0">
                <a:effectLst/>
                <a:latin typeface="Arial" panose="020B0604020202020204" pitchFamily="34" charset="0"/>
                <a:cs typeface="Arial" panose="020B0604020202020204" pitchFamily="34" charset="0"/>
              </a:rPr>
              <a:t> where a shape or object is in relationship to the horizon line creates depth. Things closer to the horizon line appear further away. Objects closer to the bottom or top of your paper (canvas, etc.) appear closer.</a:t>
            </a:r>
            <a:endParaRPr lang="en-US"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B006AE7-BE41-4DEA-AB95-09239F1DDCCC}"/>
              </a:ext>
            </a:extLst>
          </p:cNvPr>
          <p:cNvPicPr>
            <a:picLocks noChangeAspect="1"/>
          </p:cNvPicPr>
          <p:nvPr/>
        </p:nvPicPr>
        <p:blipFill>
          <a:blip r:embed="rId3"/>
          <a:stretch>
            <a:fillRect/>
          </a:stretch>
        </p:blipFill>
        <p:spPr>
          <a:xfrm>
            <a:off x="1785051" y="1068160"/>
            <a:ext cx="3851743" cy="5598084"/>
          </a:xfrm>
          <a:prstGeom prst="rect">
            <a:avLst/>
          </a:prstGeom>
        </p:spPr>
      </p:pic>
    </p:spTree>
    <p:extLst>
      <p:ext uri="{BB962C8B-B14F-4D97-AF65-F5344CB8AC3E}">
        <p14:creationId xmlns:p14="http://schemas.microsoft.com/office/powerpoint/2010/main" val="3881514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ter Space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36221" y="765545"/>
            <a:ext cx="10108978" cy="876405"/>
          </a:xfrm>
        </p:spPr>
        <p:txBody>
          <a:bodyPr>
            <a:normAutofit/>
          </a:bodyPr>
          <a:lstStyle/>
          <a:p>
            <a:r>
              <a:rPr lang="en-US" sz="4400" dirty="0">
                <a:solidFill>
                  <a:srgbClr val="FFC000"/>
                </a:solidFill>
                <a:effectLst/>
                <a:latin typeface="Engravers MT" panose="02090707080505020304" pitchFamily="18" charset="0"/>
              </a:rPr>
              <a:t>The illusion of space</a:t>
            </a:r>
          </a:p>
        </p:txBody>
      </p:sp>
      <p:sp>
        <p:nvSpPr>
          <p:cNvPr id="3" name="Subtitle 2"/>
          <p:cNvSpPr>
            <a:spLocks noGrp="1"/>
          </p:cNvSpPr>
          <p:nvPr>
            <p:ph type="subTitle" idx="1"/>
          </p:nvPr>
        </p:nvSpPr>
        <p:spPr>
          <a:xfrm>
            <a:off x="496324" y="2407495"/>
            <a:ext cx="3978073" cy="2827814"/>
          </a:xfrm>
        </p:spPr>
        <p:txBody>
          <a:bodyPr>
            <a:noAutofit/>
          </a:bodyPr>
          <a:lstStyle/>
          <a:p>
            <a:pPr algn="l"/>
            <a:r>
              <a:rPr lang="en-US" sz="2800" b="1" u="sng" dirty="0">
                <a:effectLst/>
                <a:latin typeface="Arial" panose="020B0604020202020204" pitchFamily="34" charset="0"/>
                <a:cs typeface="Arial" panose="020B0604020202020204" pitchFamily="34" charset="0"/>
              </a:rPr>
              <a:t>Atmospheric perspective</a:t>
            </a:r>
            <a:r>
              <a:rPr lang="en-US" sz="2800" dirty="0">
                <a:effectLst/>
                <a:latin typeface="Arial" panose="020B0604020202020204" pitchFamily="34" charset="0"/>
                <a:cs typeface="Arial" panose="020B0604020202020204" pitchFamily="34" charset="0"/>
              </a:rPr>
              <a:t>: objects as they recede into the distance begin to lose color brightness and detail.</a:t>
            </a:r>
            <a:endParaRPr lang="en-US" sz="28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4970720" y="1800700"/>
            <a:ext cx="6174479" cy="4630859"/>
          </a:xfrm>
          <a:prstGeom prst="rect">
            <a:avLst/>
          </a:prstGeom>
        </p:spPr>
      </p:pic>
    </p:spTree>
    <p:extLst>
      <p:ext uri="{BB962C8B-B14F-4D97-AF65-F5344CB8AC3E}">
        <p14:creationId xmlns:p14="http://schemas.microsoft.com/office/powerpoint/2010/main" val="2244685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ter Space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36221" y="765545"/>
            <a:ext cx="10108978" cy="876405"/>
          </a:xfrm>
        </p:spPr>
        <p:txBody>
          <a:bodyPr>
            <a:normAutofit/>
          </a:bodyPr>
          <a:lstStyle/>
          <a:p>
            <a:r>
              <a:rPr lang="en-US" sz="4400" dirty="0">
                <a:solidFill>
                  <a:srgbClr val="FFC000"/>
                </a:solidFill>
                <a:effectLst/>
                <a:latin typeface="Engravers MT" panose="02090707080505020304" pitchFamily="18" charset="0"/>
              </a:rPr>
              <a:t>The illusion of space</a:t>
            </a:r>
          </a:p>
        </p:txBody>
      </p:sp>
      <p:sp>
        <p:nvSpPr>
          <p:cNvPr id="3" name="Subtitle 2"/>
          <p:cNvSpPr>
            <a:spLocks noGrp="1"/>
          </p:cNvSpPr>
          <p:nvPr>
            <p:ph type="subTitle" idx="1"/>
          </p:nvPr>
        </p:nvSpPr>
        <p:spPr>
          <a:xfrm>
            <a:off x="8099857" y="2460130"/>
            <a:ext cx="4092143" cy="2961385"/>
          </a:xfrm>
        </p:spPr>
        <p:txBody>
          <a:bodyPr>
            <a:noAutofit/>
          </a:bodyPr>
          <a:lstStyle/>
          <a:p>
            <a:pPr algn="l"/>
            <a:r>
              <a:rPr lang="en-US" sz="2800" b="1" u="sng" dirty="0">
                <a:effectLst/>
                <a:latin typeface="Arial" panose="020B0604020202020204" pitchFamily="34" charset="0"/>
                <a:cs typeface="Arial" panose="020B0604020202020204" pitchFamily="34" charset="0"/>
              </a:rPr>
              <a:t>Shading</a:t>
            </a:r>
            <a:r>
              <a:rPr lang="en-US" sz="2800" dirty="0">
                <a:effectLst/>
                <a:latin typeface="Arial" panose="020B0604020202020204" pitchFamily="34" charset="0"/>
                <a:cs typeface="Arial" panose="020B0604020202020204" pitchFamily="34" charset="0"/>
              </a:rPr>
              <a:t>: adding light and shadow to the surface of objects to mimic the way real objects would appear under the same lighting.</a:t>
            </a:r>
            <a:endParaRPr lang="en-US" sz="2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76000" y="2119096"/>
            <a:ext cx="7576458" cy="4261758"/>
          </a:xfrm>
          <a:prstGeom prst="rect">
            <a:avLst/>
          </a:prstGeom>
        </p:spPr>
      </p:pic>
    </p:spTree>
    <p:extLst>
      <p:ext uri="{BB962C8B-B14F-4D97-AF65-F5344CB8AC3E}">
        <p14:creationId xmlns:p14="http://schemas.microsoft.com/office/powerpoint/2010/main" val="558374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ter Space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36221" y="765545"/>
            <a:ext cx="10108978" cy="876405"/>
          </a:xfrm>
        </p:spPr>
        <p:txBody>
          <a:bodyPr>
            <a:normAutofit/>
          </a:bodyPr>
          <a:lstStyle/>
          <a:p>
            <a:r>
              <a:rPr lang="en-US" sz="4400" dirty="0">
                <a:solidFill>
                  <a:srgbClr val="FFC000"/>
                </a:solidFill>
                <a:effectLst/>
                <a:latin typeface="Engravers MT" panose="02090707080505020304" pitchFamily="18" charset="0"/>
              </a:rPr>
              <a:t>The illusion of space</a:t>
            </a:r>
          </a:p>
        </p:txBody>
      </p:sp>
      <p:sp>
        <p:nvSpPr>
          <p:cNvPr id="3" name="Subtitle 2"/>
          <p:cNvSpPr>
            <a:spLocks noGrp="1"/>
          </p:cNvSpPr>
          <p:nvPr>
            <p:ph type="subTitle" idx="1"/>
          </p:nvPr>
        </p:nvSpPr>
        <p:spPr>
          <a:xfrm>
            <a:off x="496324" y="1779814"/>
            <a:ext cx="5839162" cy="4310743"/>
          </a:xfrm>
        </p:spPr>
        <p:txBody>
          <a:bodyPr>
            <a:noAutofit/>
          </a:bodyPr>
          <a:lstStyle/>
          <a:p>
            <a:pPr algn="l"/>
            <a:r>
              <a:rPr lang="en-US" sz="2400" b="1" u="sng" dirty="0">
                <a:effectLst/>
                <a:latin typeface="Arial" panose="020B0604020202020204" pitchFamily="34" charset="0"/>
                <a:cs typeface="Arial" panose="020B0604020202020204" pitchFamily="34" charset="0"/>
              </a:rPr>
              <a:t>Linear Perspective</a:t>
            </a:r>
            <a:r>
              <a:rPr lang="en-US" sz="2400" dirty="0">
                <a:effectLst/>
                <a:latin typeface="Arial" panose="020B0604020202020204" pitchFamily="34" charset="0"/>
                <a:cs typeface="Arial" panose="020B0604020202020204" pitchFamily="34" charset="0"/>
              </a:rPr>
              <a:t>: this is a system of drawing developed during the Renaissance period of history (about 1400-1500). It use lines that converge on vanishing points to achieve a more realistic illusion of space. Linear perspective is described by the number of vanishing points used- one point, two point, and/or three point perspective. When multiple are used, they made a very complex image.</a:t>
            </a:r>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6962937" y="2269671"/>
            <a:ext cx="4182262" cy="3282044"/>
          </a:xfrm>
          <a:prstGeom prst="rect">
            <a:avLst/>
          </a:prstGeom>
        </p:spPr>
      </p:pic>
      <p:sp>
        <p:nvSpPr>
          <p:cNvPr id="6" name="TextBox 5"/>
          <p:cNvSpPr txBox="1"/>
          <p:nvPr/>
        </p:nvSpPr>
        <p:spPr>
          <a:xfrm>
            <a:off x="7968343" y="5753882"/>
            <a:ext cx="217170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One Point</a:t>
            </a:r>
          </a:p>
        </p:txBody>
      </p:sp>
    </p:spTree>
    <p:extLst>
      <p:ext uri="{BB962C8B-B14F-4D97-AF65-F5344CB8AC3E}">
        <p14:creationId xmlns:p14="http://schemas.microsoft.com/office/powerpoint/2010/main" val="36690600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
  <TotalTime>118</TotalTime>
  <Words>385</Words>
  <Application>Microsoft Office PowerPoint</Application>
  <PresentationFormat>Widescreen</PresentationFormat>
  <Paragraphs>25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Calisto MT</vt:lpstr>
      <vt:lpstr>Engravers MT</vt:lpstr>
      <vt:lpstr>Trebuchet MS</vt:lpstr>
      <vt:lpstr>Wingdings 2</vt:lpstr>
      <vt:lpstr>Slate</vt:lpstr>
      <vt:lpstr>Elements of art: space</vt:lpstr>
      <vt:lpstr>What is “space” in art?</vt:lpstr>
      <vt:lpstr>The illusion of space</vt:lpstr>
      <vt:lpstr>The illusion of space</vt:lpstr>
      <vt:lpstr>The illusion of space</vt:lpstr>
      <vt:lpstr>The illusion of space</vt:lpstr>
      <vt:lpstr>The illusion of space</vt:lpstr>
      <vt:lpstr>The illusion of space</vt:lpstr>
      <vt:lpstr>The illusion of space</vt:lpstr>
      <vt:lpstr>The illusion of space</vt:lpstr>
      <vt:lpstr>The illusion of space</vt:lpstr>
      <vt:lpstr>The illusion of space</vt:lpstr>
    </vt:vector>
  </TitlesOfParts>
  <Company>Western Heights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art: space</dc:title>
  <dc:creator>Timothy L. Bush</dc:creator>
  <cp:lastModifiedBy>Timothy L. Bush</cp:lastModifiedBy>
  <cp:revision>18</cp:revision>
  <dcterms:created xsi:type="dcterms:W3CDTF">2020-08-21T17:58:37Z</dcterms:created>
  <dcterms:modified xsi:type="dcterms:W3CDTF">2024-02-19T16:21:12Z</dcterms:modified>
</cp:coreProperties>
</file>