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4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9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8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5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38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1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8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21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6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6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8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3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9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5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52425C-D2FF-4C26-8665-DFE15DF14CF9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9C3FA-199F-463F-8ABF-75E735E7D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67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w16zFVBkQ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339702"/>
            <a:ext cx="8825658" cy="2395688"/>
          </a:xfrm>
        </p:spPr>
        <p:txBody>
          <a:bodyPr/>
          <a:lstStyle/>
          <a:p>
            <a:pPr algn="ctr"/>
            <a:r>
              <a:rPr lang="en-US" sz="6600" b="1" dirty="0">
                <a:latin typeface="Arial Rounded MT Bold" panose="020F0704030504030204" pitchFamily="34" charset="0"/>
              </a:rPr>
              <a:t>Elements of Art:</a:t>
            </a:r>
            <a:br>
              <a:rPr lang="en-US" sz="6600" b="1" dirty="0">
                <a:latin typeface="Arial Rounded MT Bold" panose="020F0704030504030204" pitchFamily="34" charset="0"/>
              </a:rPr>
            </a:br>
            <a:r>
              <a:rPr lang="en-US" sz="6600" b="1" dirty="0">
                <a:latin typeface="Arial Rounded MT Bold" panose="020F0704030504030204" pitchFamily="34" charset="0"/>
              </a:rPr>
              <a:t>SHAPE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352077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Arial Rounded MT Bold" panose="020F0704030504030204" pitchFamily="34" charset="0"/>
              </a:rPr>
              <a:t>By: </a:t>
            </a:r>
            <a:r>
              <a:rPr lang="en-US" sz="4800" dirty="0" err="1">
                <a:latin typeface="Arial Rounded MT Bold" panose="020F0704030504030204" pitchFamily="34" charset="0"/>
              </a:rPr>
              <a:t>mr.</a:t>
            </a:r>
            <a:r>
              <a:rPr lang="en-US" sz="4800" dirty="0">
                <a:latin typeface="Arial Rounded MT Bold" panose="020F0704030504030204" pitchFamily="34" charset="0"/>
              </a:rPr>
              <a:t> bush</a:t>
            </a:r>
          </a:p>
        </p:txBody>
      </p:sp>
    </p:spTree>
    <p:extLst>
      <p:ext uri="{BB962C8B-B14F-4D97-AF65-F5344CB8AC3E}">
        <p14:creationId xmlns:p14="http://schemas.microsoft.com/office/powerpoint/2010/main" val="115150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7536"/>
            <a:ext cx="9404723" cy="1822649"/>
          </a:xfrm>
        </p:spPr>
        <p:txBody>
          <a:bodyPr/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Positive and Negative Shapes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38746-BA4F-41E3-9AE0-9A27CEC8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1" y="2020185"/>
            <a:ext cx="4762500" cy="472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A42651-1A6F-4A60-883C-10E10432B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73" y="2178890"/>
            <a:ext cx="5905916" cy="442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7536"/>
            <a:ext cx="9404723" cy="1822649"/>
          </a:xfrm>
        </p:spPr>
        <p:txBody>
          <a:bodyPr/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Positive and Negative Shapes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33" y="3072919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46" y="2343148"/>
            <a:ext cx="3602665" cy="3602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995" y="1637080"/>
            <a:ext cx="2871677" cy="2871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999" y="4768755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8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7536"/>
            <a:ext cx="9404723" cy="1822649"/>
          </a:xfrm>
        </p:spPr>
        <p:txBody>
          <a:bodyPr/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Implied Shapes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64BFA-8FEE-42D2-9E61-4408DD0CC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0" y="1630278"/>
            <a:ext cx="3981049" cy="18226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F88E48-2AA9-47EF-BBD5-3D0E337D3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190" y="1394542"/>
            <a:ext cx="3686676" cy="3660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5B411D-D4C8-4ACB-A366-F754A010B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21" y="4094247"/>
            <a:ext cx="70104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9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7536"/>
            <a:ext cx="9404723" cy="1822649"/>
          </a:xfrm>
        </p:spPr>
        <p:txBody>
          <a:bodyPr/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Positive and Negative Shapes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65540-8FAC-443F-89F6-3BAD0F901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196969"/>
            <a:ext cx="5183663" cy="38589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FCC611-E08F-4140-B919-29E5912A0E13}"/>
              </a:ext>
            </a:extLst>
          </p:cNvPr>
          <p:cNvSpPr/>
          <p:nvPr/>
        </p:nvSpPr>
        <p:spPr>
          <a:xfrm>
            <a:off x="5976951" y="3429000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https://www.youtube.com/watch?v=Yvw16zFVBkQ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30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What is a “shape?”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Shape:</a:t>
            </a:r>
            <a:r>
              <a:rPr lang="en-US" sz="3200" dirty="0">
                <a:latin typeface="Arial Rounded MT Bold" panose="020F0704030504030204" pitchFamily="34" charset="0"/>
              </a:rPr>
              <a:t> is a two dimensional (2-D) </a:t>
            </a:r>
            <a:r>
              <a:rPr lang="en-US" sz="3200" dirty="0">
                <a:highlight>
                  <a:srgbClr val="000000"/>
                </a:highlight>
                <a:latin typeface="Arial Rounded MT Bold" panose="020F0704030504030204" pitchFamily="34" charset="0"/>
              </a:rPr>
              <a:t>FLAT</a:t>
            </a:r>
            <a:r>
              <a:rPr lang="en-US" sz="3200" dirty="0">
                <a:latin typeface="Arial Rounded MT Bold" panose="020F0704030504030204" pitchFamily="34" charset="0"/>
              </a:rPr>
              <a:t> area confined by a actual line or implied line (an edge for example). In drawing shapes are created when the ends of lines are joined to enclose areas.</a:t>
            </a:r>
          </a:p>
        </p:txBody>
      </p:sp>
    </p:spTree>
    <p:extLst>
      <p:ext uri="{BB962C8B-B14F-4D97-AF65-F5344CB8AC3E}">
        <p14:creationId xmlns:p14="http://schemas.microsoft.com/office/powerpoint/2010/main" val="227974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Types of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433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>	There are two general types that are used to describe shapes: </a:t>
            </a:r>
          </a:p>
          <a:p>
            <a:pPr marL="0" indent="0">
              <a:buNone/>
            </a:pPr>
            <a:endParaRPr lang="en-US" sz="3200" dirty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 Rounded MT Bold" panose="020F0704030504030204" pitchFamily="34" charset="0"/>
              </a:rPr>
              <a:t>Geometric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 Rounded MT Bold" panose="020F0704030504030204" pitchFamily="34" charset="0"/>
              </a:rPr>
              <a:t>Free-Form or Organic Shapes</a:t>
            </a:r>
          </a:p>
        </p:txBody>
      </p:sp>
    </p:spTree>
    <p:extLst>
      <p:ext uri="{BB962C8B-B14F-4D97-AF65-F5344CB8AC3E}">
        <p14:creationId xmlns:p14="http://schemas.microsoft.com/office/powerpoint/2010/main" val="32126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Geometric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96510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	Can be described using mathematical terms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They are very regular or precise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They are more often found in man-made things because they are easier to reproduce and make things with</a:t>
            </a:r>
          </a:p>
          <a:p>
            <a:r>
              <a:rPr lang="en-US" sz="2800" dirty="0">
                <a:latin typeface="Arial Rounded MT Bold" panose="020F0704030504030204" pitchFamily="34" charset="0"/>
              </a:rPr>
              <a:t>Examples of geometric shapes are: squares, rectangles, triangles, circles, oval, pentagons and so on.</a:t>
            </a:r>
          </a:p>
        </p:txBody>
      </p:sp>
    </p:spTree>
    <p:extLst>
      <p:ext uri="{BB962C8B-B14F-4D97-AF65-F5344CB8AC3E}">
        <p14:creationId xmlns:p14="http://schemas.microsoft.com/office/powerpoint/2010/main" val="198600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Geometric Shapes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646111" y="3285458"/>
            <a:ext cx="2339163" cy="26156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55981" y="2828260"/>
            <a:ext cx="1850066" cy="18075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lay 7"/>
          <p:cNvSpPr/>
          <p:nvPr/>
        </p:nvSpPr>
        <p:spPr>
          <a:xfrm>
            <a:off x="9441712" y="3732027"/>
            <a:ext cx="1857631" cy="227536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512823" y="1853248"/>
            <a:ext cx="2615609" cy="3572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3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Free-form or Organic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2478220"/>
            <a:ext cx="8946541" cy="364613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are irregular or uneven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are more often found in nature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examples could include the shape of clouds, mountains, trees, lakes, rocks and so on</a:t>
            </a:r>
          </a:p>
        </p:txBody>
      </p:sp>
    </p:spTree>
    <p:extLst>
      <p:ext uri="{BB962C8B-B14F-4D97-AF65-F5344CB8AC3E}">
        <p14:creationId xmlns:p14="http://schemas.microsoft.com/office/powerpoint/2010/main" val="61215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Free-form or Organic Shapes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05" y="2395682"/>
            <a:ext cx="3080432" cy="3535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948" y="3100495"/>
            <a:ext cx="2079330" cy="2126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389" y="2948575"/>
            <a:ext cx="4901103" cy="326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5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7536"/>
            <a:ext cx="9404723" cy="1822649"/>
          </a:xfrm>
        </p:spPr>
        <p:txBody>
          <a:bodyPr/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Positive and Negative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642" y="2020185"/>
            <a:ext cx="10378870" cy="42202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>	In most forms of art shapes may be considered positive or negative depending on how they are used. </a:t>
            </a:r>
            <a:r>
              <a:rPr lang="en-US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Positive shapes</a:t>
            </a:r>
            <a:r>
              <a:rPr lang="en-US" sz="3200" dirty="0">
                <a:latin typeface="Arial Rounded MT Bold" panose="020F0704030504030204" pitchFamily="34" charset="0"/>
              </a:rPr>
              <a:t> are usually those which are the subject matter within a work of art. </a:t>
            </a:r>
            <a:r>
              <a:rPr lang="en-US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Negative shapes</a:t>
            </a:r>
            <a:r>
              <a:rPr lang="en-US" sz="3200" dirty="0">
                <a:latin typeface="Arial Rounded MT Bold" panose="020F0704030504030204" pitchFamily="34" charset="0"/>
              </a:rPr>
              <a:t> (or space) are those in the background or around the positive shapes. By viewing images as silhouettes, it is easier to understand what the positive shapes and the negative shapes are.</a:t>
            </a:r>
          </a:p>
        </p:txBody>
      </p:sp>
    </p:spTree>
    <p:extLst>
      <p:ext uri="{BB962C8B-B14F-4D97-AF65-F5344CB8AC3E}">
        <p14:creationId xmlns:p14="http://schemas.microsoft.com/office/powerpoint/2010/main" val="268713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97536"/>
            <a:ext cx="9404723" cy="1822649"/>
          </a:xfrm>
        </p:spPr>
        <p:txBody>
          <a:bodyPr/>
          <a:lstStyle/>
          <a:p>
            <a:pPr algn="ctr"/>
            <a:r>
              <a:rPr lang="en-US" sz="6000" dirty="0">
                <a:latin typeface="Arial Rounded MT Bold" panose="020F0704030504030204" pitchFamily="34" charset="0"/>
              </a:rPr>
              <a:t>Positive and Negative Shapes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B1DCC-064A-422E-8114-AB484AA44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69" y="2196781"/>
            <a:ext cx="3181230" cy="4163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7A12B-F69A-45CA-B70B-A9C57F555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812" y="1992738"/>
            <a:ext cx="30670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96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237</TotalTime>
  <Words>286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Century Gothic</vt:lpstr>
      <vt:lpstr>Wingdings 3</vt:lpstr>
      <vt:lpstr>Ion</vt:lpstr>
      <vt:lpstr>Elements of Art: SHAPE</vt:lpstr>
      <vt:lpstr>What is a “shape?”</vt:lpstr>
      <vt:lpstr>Types of Shapes</vt:lpstr>
      <vt:lpstr>Geometric Shapes</vt:lpstr>
      <vt:lpstr>Geometric Shapes</vt:lpstr>
      <vt:lpstr>Free-form or Organic Shapes</vt:lpstr>
      <vt:lpstr>Free-form or Organic Shapes</vt:lpstr>
      <vt:lpstr>Positive and Negative Shapes</vt:lpstr>
      <vt:lpstr>Positive and Negative Shapes</vt:lpstr>
      <vt:lpstr>Positive and Negative Shapes</vt:lpstr>
      <vt:lpstr>Positive and Negative Shapes</vt:lpstr>
      <vt:lpstr>Implied Shapes</vt:lpstr>
      <vt:lpstr>Positive and Negative Shapes</vt:lpstr>
    </vt:vector>
  </TitlesOfParts>
  <Company>Western Heights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Art: SHAPE</dc:title>
  <dc:creator>Timothy L. Bush</dc:creator>
  <cp:lastModifiedBy>Timothy L. Bush</cp:lastModifiedBy>
  <cp:revision>15</cp:revision>
  <dcterms:created xsi:type="dcterms:W3CDTF">2020-08-21T15:10:02Z</dcterms:created>
  <dcterms:modified xsi:type="dcterms:W3CDTF">2024-02-05T13:34:58Z</dcterms:modified>
</cp:coreProperties>
</file>