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6" r:id="rId6"/>
    <p:sldId id="265" r:id="rId7"/>
    <p:sldId id="257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5" d="100"/>
          <a:sy n="65" d="100"/>
        </p:scale>
        <p:origin x="84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Castellar" panose="020A0402060406010301" pitchFamily="18" charset="0"/>
              </a:rPr>
              <a:t>Elements of art:</a:t>
            </a:r>
            <a:br>
              <a:rPr lang="en-US" b="1" dirty="0">
                <a:latin typeface="Castellar" panose="020A0402060406010301" pitchFamily="18" charset="0"/>
              </a:rPr>
            </a:br>
            <a:r>
              <a:rPr lang="en-US" b="1" dirty="0">
                <a:solidFill>
                  <a:srgbClr val="FF0000"/>
                </a:solidFill>
                <a:latin typeface="Castellar" panose="020A0402060406010301" pitchFamily="18" charset="0"/>
              </a:rPr>
              <a:t>c</a:t>
            </a:r>
            <a:r>
              <a:rPr lang="en-US" b="1" dirty="0">
                <a:solidFill>
                  <a:srgbClr val="FFC000"/>
                </a:solidFill>
                <a:latin typeface="Castellar" panose="020A0402060406010301" pitchFamily="18" charset="0"/>
              </a:rPr>
              <a:t>o</a:t>
            </a:r>
            <a:r>
              <a:rPr lang="en-US" b="1" dirty="0">
                <a:solidFill>
                  <a:srgbClr val="FFFF00"/>
                </a:solidFill>
                <a:latin typeface="Castellar" panose="020A0402060406010301" pitchFamily="18" charset="0"/>
              </a:rPr>
              <a:t>l</a:t>
            </a:r>
            <a:r>
              <a:rPr lang="en-US" b="1" dirty="0">
                <a:solidFill>
                  <a:srgbClr val="00B050"/>
                </a:solidFill>
                <a:latin typeface="Castellar" panose="020A0402060406010301" pitchFamily="18" charset="0"/>
              </a:rPr>
              <a:t>o</a:t>
            </a:r>
            <a:r>
              <a:rPr lang="en-US" b="1" dirty="0">
                <a:solidFill>
                  <a:srgbClr val="0070C0"/>
                </a:solidFill>
                <a:latin typeface="Castellar" panose="020A0402060406010301" pitchFamily="18" charset="0"/>
              </a:rPr>
              <a:t>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04734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astellar" panose="020A0402060406010301" pitchFamily="18" charset="0"/>
              </a:rPr>
              <a:t>BY: MR. BUSH</a:t>
            </a:r>
          </a:p>
        </p:txBody>
      </p:sp>
    </p:spTree>
    <p:extLst>
      <p:ext uri="{BB962C8B-B14F-4D97-AF65-F5344CB8AC3E}">
        <p14:creationId xmlns:p14="http://schemas.microsoft.com/office/powerpoint/2010/main" val="329983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6" y="798240"/>
            <a:ext cx="9017000" cy="1293028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Castellar" panose="020A0402060406010301" pitchFamily="18" charset="0"/>
              </a:rPr>
              <a:t>Ok… So what is intensity?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294467"/>
            <a:ext cx="10820400" cy="3987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(also referred to as saturation or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chroma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) refers to the degree of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highlight>
                  <a:srgbClr val="FFFF00"/>
                </a:highlight>
                <a:latin typeface="Bell MT" panose="02020503060305020303" pitchFamily="18" charset="0"/>
              </a:rPr>
              <a:t>purity of a color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. A highly intense color is bright and a low-intensity color is more neutral or muted.</a:t>
            </a:r>
          </a:p>
          <a:p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Value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is the “lightness or darkness” of a hue and it is changed by adding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black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or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white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to a color.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Intensity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is the “brightness or dullness” of hue and is changed by mixing a color with its complement (the color directly across from it on the color wheel).</a:t>
            </a:r>
          </a:p>
        </p:txBody>
      </p:sp>
    </p:spTree>
    <p:extLst>
      <p:ext uri="{BB962C8B-B14F-4D97-AF65-F5344CB8AC3E}">
        <p14:creationId xmlns:p14="http://schemas.microsoft.com/office/powerpoint/2010/main" val="3783669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8666" y="798240"/>
            <a:ext cx="9017000" cy="1293028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Castellar" panose="020A0402060406010301" pitchFamily="18" charset="0"/>
              </a:rPr>
              <a:t>Ok… So what is intensity?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0667" y="1812006"/>
            <a:ext cx="5196417" cy="504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2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Castellar" panose="020A0402060406010301" pitchFamily="18" charset="0"/>
              </a:rPr>
              <a:t>So what “is” color?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54960"/>
            <a:ext cx="10820400" cy="185250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The quality of an object or substance with respect to the light reflected by the object. Color has three main characteristics: hue, value, and intensity.</a:t>
            </a:r>
          </a:p>
        </p:txBody>
      </p:sp>
    </p:spTree>
    <p:extLst>
      <p:ext uri="{BB962C8B-B14F-4D97-AF65-F5344CB8AC3E}">
        <p14:creationId xmlns:p14="http://schemas.microsoft.com/office/powerpoint/2010/main" val="3089063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Castellar" panose="020A0402060406010301" pitchFamily="18" charset="0"/>
              </a:rPr>
              <a:t>The color wheel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00867"/>
            <a:ext cx="10820400" cy="1852507"/>
          </a:xfrm>
        </p:spPr>
        <p:txBody>
          <a:bodyPr>
            <a:normAutofit lnSpcReduction="10000"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The color wheel is a chart for identifying the 3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Primary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colors (red, blue, and yellow), the 3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Secondary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colors (orange, green, and purple), and sometimes the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Tertiary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colors (blue-green, red-orange, yellow-green, etc.).</a:t>
            </a:r>
          </a:p>
        </p:txBody>
      </p:sp>
    </p:spTree>
    <p:extLst>
      <p:ext uri="{BB962C8B-B14F-4D97-AF65-F5344CB8AC3E}">
        <p14:creationId xmlns:p14="http://schemas.microsoft.com/office/powerpoint/2010/main" val="102921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Castellar" panose="020A0402060406010301" pitchFamily="18" charset="0"/>
              </a:rPr>
              <a:t>The color wheel</a:t>
            </a:r>
          </a:p>
        </p:txBody>
      </p:sp>
      <p:pic>
        <p:nvPicPr>
          <p:cNvPr id="1026" name="Picture 2" descr="Skyline » Project #1 - Color whe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134" y="1873078"/>
            <a:ext cx="5146674" cy="498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4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Castellar" panose="020A0402060406010301" pitchFamily="18" charset="0"/>
              </a:rPr>
              <a:t>The color wheel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8117B-0BD8-425C-AD4A-392D30427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63" y="2616030"/>
            <a:ext cx="5292153" cy="3523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562900-89D1-4ED4-BE5D-138C80D1411D}"/>
              </a:ext>
            </a:extLst>
          </p:cNvPr>
          <p:cNvSpPr txBox="1"/>
          <p:nvPr/>
        </p:nvSpPr>
        <p:spPr>
          <a:xfrm>
            <a:off x="3813337" y="1943665"/>
            <a:ext cx="40933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Neighbors on the Color Wheel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B69C2F-2508-42B9-98C4-679990F88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84" y="2426133"/>
            <a:ext cx="5501241" cy="366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3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Castellar" panose="020A0402060406010301" pitchFamily="18" charset="0"/>
              </a:rPr>
              <a:t>The 3 characteristics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00868"/>
            <a:ext cx="11201400" cy="2480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Color has three main characteristics: 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Hue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Value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Intensity.</a:t>
            </a:r>
          </a:p>
        </p:txBody>
      </p:sp>
    </p:spTree>
    <p:extLst>
      <p:ext uri="{BB962C8B-B14F-4D97-AF65-F5344CB8AC3E}">
        <p14:creationId xmlns:p14="http://schemas.microsoft.com/office/powerpoint/2010/main" val="2311935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Castellar" panose="020A0402060406010301" pitchFamily="18" charset="0"/>
              </a:rPr>
              <a:t>Ok… So what is hue?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54960"/>
            <a:ext cx="10820400" cy="239437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Color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is a more general term while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hue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refers to a dominant color’s family among the six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Primary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and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Secondary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colors .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White, Black and Gray are often referred to as a color.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White, Black and Gray are </a:t>
            </a:r>
            <a:r>
              <a:rPr lang="en-US" sz="3200" dirty="0">
                <a:solidFill>
                  <a:srgbClr val="FF0000"/>
                </a:solidFill>
                <a:latin typeface="Bell MT" panose="02020503060305020303" pitchFamily="18" charset="0"/>
              </a:rPr>
              <a:t>NEVER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referred to as a Hue.</a:t>
            </a:r>
          </a:p>
        </p:txBody>
      </p:sp>
    </p:spTree>
    <p:extLst>
      <p:ext uri="{BB962C8B-B14F-4D97-AF65-F5344CB8AC3E}">
        <p14:creationId xmlns:p14="http://schemas.microsoft.com/office/powerpoint/2010/main" val="2981780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Castellar" panose="020A0402060406010301" pitchFamily="18" charset="0"/>
              </a:rPr>
              <a:t>Ok… So what is hue?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3869266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Burgundy   =   RED hue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Maroon   =   RED hue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Navy   =   BLUE hue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Rust   =   ORANGE hue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Cool Gray   =   It might be BLUE or even PURPLE or GREEN (Really look at it.)</a:t>
            </a:r>
          </a:p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Warm Brown   =   It might be ORANGE but it might be RED or YELLOW (Really look at it.)</a:t>
            </a:r>
          </a:p>
        </p:txBody>
      </p:sp>
    </p:spTree>
    <p:extLst>
      <p:ext uri="{BB962C8B-B14F-4D97-AF65-F5344CB8AC3E}">
        <p14:creationId xmlns:p14="http://schemas.microsoft.com/office/powerpoint/2010/main" val="148091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800" y="764373"/>
            <a:ext cx="8610600" cy="1293028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75000"/>
                  </a:schemeClr>
                </a:solidFill>
                <a:latin typeface="Castellar" panose="020A0402060406010301" pitchFamily="18" charset="0"/>
              </a:rPr>
              <a:t>Ok… So what is value?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02467"/>
            <a:ext cx="10820400" cy="13969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The degree of lightness or darkness of a tone or color. </a:t>
            </a:r>
            <a:r>
              <a:rPr lang="en-US" sz="3200" b="1" u="sng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Value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Bell MT" panose="02020503060305020303" pitchFamily="18" charset="0"/>
              </a:rPr>
              <a:t> is dependent upon the amount of light a surface reflects.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966" y="4199466"/>
            <a:ext cx="7766067" cy="19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50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337</TotalTime>
  <Words>374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Bell MT</vt:lpstr>
      <vt:lpstr>Castellar</vt:lpstr>
      <vt:lpstr>Century Gothic</vt:lpstr>
      <vt:lpstr>Vapor Trail</vt:lpstr>
      <vt:lpstr>Elements of art: color</vt:lpstr>
      <vt:lpstr>So what “is” color?</vt:lpstr>
      <vt:lpstr>The color wheel</vt:lpstr>
      <vt:lpstr>The color wheel</vt:lpstr>
      <vt:lpstr>The color wheel</vt:lpstr>
      <vt:lpstr>The 3 characteristics</vt:lpstr>
      <vt:lpstr>Ok… So what is hue?</vt:lpstr>
      <vt:lpstr>Ok… So what is hue?</vt:lpstr>
      <vt:lpstr>Ok… So what is value?</vt:lpstr>
      <vt:lpstr>Ok… So what is intensity?</vt:lpstr>
      <vt:lpstr>Ok… So what is intensity?</vt:lpstr>
    </vt:vector>
  </TitlesOfParts>
  <Company>Western Heights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art: color</dc:title>
  <dc:creator>Timothy L. Bush</dc:creator>
  <cp:lastModifiedBy>Timothy L. Bush</cp:lastModifiedBy>
  <cp:revision>18</cp:revision>
  <dcterms:created xsi:type="dcterms:W3CDTF">2020-08-26T14:12:59Z</dcterms:created>
  <dcterms:modified xsi:type="dcterms:W3CDTF">2023-08-24T14:08:44Z</dcterms:modified>
</cp:coreProperties>
</file>