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8" r:id="rId5"/>
    <p:sldId id="261" r:id="rId6"/>
    <p:sldId id="262"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57" d="100"/>
          <a:sy n="57" d="100"/>
        </p:scale>
        <p:origin x="10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FA92AC-2913-414D-B7A2-8A847ADBCBB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311210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54574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356919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2836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72890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FA92AC-2913-414D-B7A2-8A847ADBCBB6}"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3064479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FA92AC-2913-414D-B7A2-8A847ADBCBB6}"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468527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A92AC-2913-414D-B7A2-8A847ADBCBB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135071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A92AC-2913-414D-B7A2-8A847ADBCBB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394058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A92AC-2913-414D-B7A2-8A847ADBCBB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286270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FA92AC-2913-414D-B7A2-8A847ADBCBB6}"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36184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177050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FA92AC-2913-414D-B7A2-8A847ADBCBB6}"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5258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FA92AC-2913-414D-B7A2-8A847ADBCBB6}"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286708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A92AC-2913-414D-B7A2-8A847ADBCBB6}"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285661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42525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A92AC-2913-414D-B7A2-8A847ADBCBB6}"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2A691-6007-4C27-8239-F571C306EB60}" type="slidenum">
              <a:rPr lang="en-US" smtClean="0"/>
              <a:t>‹#›</a:t>
            </a:fld>
            <a:endParaRPr lang="en-US"/>
          </a:p>
        </p:txBody>
      </p:sp>
    </p:spTree>
    <p:extLst>
      <p:ext uri="{BB962C8B-B14F-4D97-AF65-F5344CB8AC3E}">
        <p14:creationId xmlns:p14="http://schemas.microsoft.com/office/powerpoint/2010/main" val="286158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5FA92AC-2913-414D-B7A2-8A847ADBCBB6}" type="datetimeFigureOut">
              <a:rPr lang="en-US" smtClean="0"/>
              <a:t>8/28/2020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62A691-6007-4C27-8239-F571C306EB60}" type="slidenum">
              <a:rPr lang="en-US" smtClean="0"/>
              <a:t>‹#›</a:t>
            </a:fld>
            <a:endParaRPr lang="en-US"/>
          </a:p>
        </p:txBody>
      </p:sp>
    </p:spTree>
    <p:extLst>
      <p:ext uri="{BB962C8B-B14F-4D97-AF65-F5344CB8AC3E}">
        <p14:creationId xmlns:p14="http://schemas.microsoft.com/office/powerpoint/2010/main" val="406865934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0901" y="795867"/>
            <a:ext cx="9970198" cy="3560763"/>
          </a:xfrm>
        </p:spPr>
        <p:txBody>
          <a:bodyPr>
            <a:noAutofit/>
          </a:bodyPr>
          <a:lstStyle/>
          <a:p>
            <a:r>
              <a:rPr lang="en-US" sz="7200" dirty="0" smtClean="0">
                <a:solidFill>
                  <a:srgbClr val="FF0000"/>
                </a:solidFill>
              </a:rPr>
              <a:t>Appropriation, Copyright, &amp; fair use</a:t>
            </a:r>
            <a:endParaRPr lang="en-US" sz="7200" dirty="0">
              <a:solidFill>
                <a:srgbClr val="FF0000"/>
              </a:solidFill>
            </a:endParaRPr>
          </a:p>
        </p:txBody>
      </p:sp>
      <p:sp>
        <p:nvSpPr>
          <p:cNvPr id="3" name="Subtitle 2"/>
          <p:cNvSpPr>
            <a:spLocks noGrp="1"/>
          </p:cNvSpPr>
          <p:nvPr>
            <p:ph type="subTitle" idx="1"/>
          </p:nvPr>
        </p:nvSpPr>
        <p:spPr>
          <a:xfrm>
            <a:off x="3329168" y="4888971"/>
            <a:ext cx="5533664" cy="902229"/>
          </a:xfrm>
        </p:spPr>
        <p:txBody>
          <a:bodyPr>
            <a:normAutofit/>
          </a:bodyPr>
          <a:lstStyle/>
          <a:p>
            <a:r>
              <a:rPr lang="en-US" sz="3600" dirty="0" smtClean="0"/>
              <a:t>By: Mr. Bush</a:t>
            </a:r>
            <a:endParaRPr lang="en-US" sz="3600" dirty="0"/>
          </a:p>
        </p:txBody>
      </p:sp>
    </p:spTree>
    <p:extLst>
      <p:ext uri="{BB962C8B-B14F-4D97-AF65-F5344CB8AC3E}">
        <p14:creationId xmlns:p14="http://schemas.microsoft.com/office/powerpoint/2010/main" val="277608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83733"/>
            <a:ext cx="10353761" cy="1326321"/>
          </a:xfrm>
        </p:spPr>
        <p:txBody>
          <a:bodyPr>
            <a:normAutofit/>
          </a:bodyPr>
          <a:lstStyle/>
          <a:p>
            <a:r>
              <a:rPr lang="en-US" sz="6000" dirty="0" smtClean="0">
                <a:solidFill>
                  <a:srgbClr val="FF0000"/>
                </a:solidFill>
              </a:rPr>
              <a:t>Appropriation</a:t>
            </a:r>
            <a:endParaRPr lang="en-US" sz="6000" dirty="0">
              <a:solidFill>
                <a:srgbClr val="FF0000"/>
              </a:solidFill>
            </a:endParaRPr>
          </a:p>
        </p:txBody>
      </p:sp>
      <p:sp>
        <p:nvSpPr>
          <p:cNvPr id="3" name="Content Placeholder 2"/>
          <p:cNvSpPr>
            <a:spLocks noGrp="1"/>
          </p:cNvSpPr>
          <p:nvPr>
            <p:ph idx="1"/>
          </p:nvPr>
        </p:nvSpPr>
        <p:spPr>
          <a:xfrm>
            <a:off x="913795" y="3281397"/>
            <a:ext cx="10353762" cy="1815536"/>
          </a:xfrm>
        </p:spPr>
        <p:txBody>
          <a:bodyPr>
            <a:normAutofit/>
          </a:bodyPr>
          <a:lstStyle/>
          <a:p>
            <a:r>
              <a:rPr lang="en-US" sz="3600" dirty="0"/>
              <a:t>Intentional borrowing, copying, and alteration of preexisting images and objects.</a:t>
            </a:r>
          </a:p>
        </p:txBody>
      </p:sp>
    </p:spTree>
    <p:extLst>
      <p:ext uri="{BB962C8B-B14F-4D97-AF65-F5344CB8AC3E}">
        <p14:creationId xmlns:p14="http://schemas.microsoft.com/office/powerpoint/2010/main" val="317398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660399"/>
            <a:ext cx="10353761" cy="1326321"/>
          </a:xfrm>
        </p:spPr>
        <p:txBody>
          <a:bodyPr>
            <a:noAutofit/>
          </a:bodyPr>
          <a:lstStyle/>
          <a:p>
            <a:r>
              <a:rPr lang="en-US" sz="4800" dirty="0" smtClean="0">
                <a:solidFill>
                  <a:srgbClr val="FF0000"/>
                </a:solidFill>
              </a:rPr>
              <a:t>Why do artists use </a:t>
            </a:r>
            <a:r>
              <a:rPr lang="en-US" sz="4800" u="sng" dirty="0" smtClean="0">
                <a:solidFill>
                  <a:srgbClr val="FF0000"/>
                </a:solidFill>
              </a:rPr>
              <a:t>Appropriation</a:t>
            </a:r>
            <a:r>
              <a:rPr lang="en-US" sz="4800" dirty="0" smtClean="0">
                <a:solidFill>
                  <a:srgbClr val="FF0000"/>
                </a:solidFill>
              </a:rPr>
              <a:t>?</a:t>
            </a:r>
            <a:endParaRPr lang="en-US" sz="4800" dirty="0">
              <a:solidFill>
                <a:srgbClr val="FF0000"/>
              </a:solidFill>
            </a:endParaRPr>
          </a:p>
        </p:txBody>
      </p:sp>
      <p:sp>
        <p:nvSpPr>
          <p:cNvPr id="3" name="Content Placeholder 2"/>
          <p:cNvSpPr>
            <a:spLocks noGrp="1"/>
          </p:cNvSpPr>
          <p:nvPr>
            <p:ph idx="1"/>
          </p:nvPr>
        </p:nvSpPr>
        <p:spPr>
          <a:xfrm>
            <a:off x="913796" y="2168391"/>
            <a:ext cx="10353762" cy="1815536"/>
          </a:xfrm>
        </p:spPr>
        <p:txBody>
          <a:bodyPr>
            <a:normAutofit fontScale="92500" lnSpcReduction="10000"/>
          </a:bodyPr>
          <a:lstStyle/>
          <a:p>
            <a:r>
              <a:rPr lang="en-US" sz="3600" dirty="0"/>
              <a:t>They hope that the viewer will bring all of his original associations with the image to the artist's new </a:t>
            </a:r>
            <a:r>
              <a:rPr lang="en-US" sz="3600" dirty="0" smtClean="0"/>
              <a:t>context.</a:t>
            </a:r>
            <a:endParaRPr lang="en-US" sz="3600" dirty="0"/>
          </a:p>
        </p:txBody>
      </p:sp>
      <p:pic>
        <p:nvPicPr>
          <p:cNvPr id="4" name="Picture 3"/>
          <p:cNvPicPr>
            <a:picLocks noChangeAspect="1"/>
          </p:cNvPicPr>
          <p:nvPr/>
        </p:nvPicPr>
        <p:blipFill>
          <a:blip r:embed="rId2"/>
          <a:stretch>
            <a:fillRect/>
          </a:stretch>
        </p:blipFill>
        <p:spPr>
          <a:xfrm>
            <a:off x="662024" y="3983927"/>
            <a:ext cx="4862904" cy="2423583"/>
          </a:xfrm>
          <a:prstGeom prst="rect">
            <a:avLst/>
          </a:prstGeom>
        </p:spPr>
      </p:pic>
      <p:pic>
        <p:nvPicPr>
          <p:cNvPr id="5" name="Picture 4"/>
          <p:cNvPicPr>
            <a:picLocks noChangeAspect="1"/>
          </p:cNvPicPr>
          <p:nvPr/>
        </p:nvPicPr>
        <p:blipFill>
          <a:blip r:embed="rId3"/>
          <a:stretch>
            <a:fillRect/>
          </a:stretch>
        </p:blipFill>
        <p:spPr>
          <a:xfrm>
            <a:off x="6436897" y="3983825"/>
            <a:ext cx="5082433" cy="2423685"/>
          </a:xfrm>
          <a:prstGeom prst="rect">
            <a:avLst/>
          </a:prstGeom>
        </p:spPr>
      </p:pic>
    </p:spTree>
    <p:extLst>
      <p:ext uri="{BB962C8B-B14F-4D97-AF65-F5344CB8AC3E}">
        <p14:creationId xmlns:p14="http://schemas.microsoft.com/office/powerpoint/2010/main" val="132693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83733"/>
            <a:ext cx="10353761" cy="1326321"/>
          </a:xfrm>
        </p:spPr>
        <p:txBody>
          <a:bodyPr>
            <a:normAutofit/>
          </a:bodyPr>
          <a:lstStyle/>
          <a:p>
            <a:r>
              <a:rPr lang="en-US" sz="6000" dirty="0" smtClean="0">
                <a:solidFill>
                  <a:srgbClr val="FF0000"/>
                </a:solidFill>
              </a:rPr>
              <a:t>Copyright</a:t>
            </a:r>
            <a:endParaRPr lang="en-US" sz="6000" dirty="0">
              <a:solidFill>
                <a:srgbClr val="FF0000"/>
              </a:solidFill>
            </a:endParaRPr>
          </a:p>
        </p:txBody>
      </p:sp>
      <p:sp>
        <p:nvSpPr>
          <p:cNvPr id="3" name="Content Placeholder 2"/>
          <p:cNvSpPr>
            <a:spLocks noGrp="1"/>
          </p:cNvSpPr>
          <p:nvPr>
            <p:ph idx="1"/>
          </p:nvPr>
        </p:nvSpPr>
        <p:spPr>
          <a:xfrm>
            <a:off x="913796" y="2874996"/>
            <a:ext cx="10353762" cy="2763803"/>
          </a:xfrm>
        </p:spPr>
        <p:txBody>
          <a:bodyPr>
            <a:normAutofit fontScale="92500"/>
          </a:bodyPr>
          <a:lstStyle/>
          <a:p>
            <a:r>
              <a:rPr lang="en-US" sz="3600" u="sng" dirty="0"/>
              <a:t>Form of protection</a:t>
            </a:r>
            <a:r>
              <a:rPr lang="en-US" sz="3600" dirty="0"/>
              <a:t> grounded in the U.S. Constitution and granted by law for original works of authorship fixed in a tangible medium of expression, covering both published and unpublished works.</a:t>
            </a:r>
          </a:p>
        </p:txBody>
      </p:sp>
    </p:spTree>
    <p:extLst>
      <p:ext uri="{BB962C8B-B14F-4D97-AF65-F5344CB8AC3E}">
        <p14:creationId xmlns:p14="http://schemas.microsoft.com/office/powerpoint/2010/main" val="220946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83733"/>
            <a:ext cx="10353761" cy="1326321"/>
          </a:xfrm>
        </p:spPr>
        <p:txBody>
          <a:bodyPr>
            <a:normAutofit fontScale="90000"/>
          </a:bodyPr>
          <a:lstStyle/>
          <a:p>
            <a:r>
              <a:rPr lang="en-US" sz="6000" dirty="0" smtClean="0">
                <a:solidFill>
                  <a:srgbClr val="FF0000"/>
                </a:solidFill>
              </a:rPr>
              <a:t>How do I get a </a:t>
            </a:r>
            <a:r>
              <a:rPr lang="en-US" sz="6000" u="sng" dirty="0" smtClean="0">
                <a:solidFill>
                  <a:srgbClr val="FF0000"/>
                </a:solidFill>
              </a:rPr>
              <a:t>Copyright</a:t>
            </a:r>
            <a:r>
              <a:rPr lang="en-US" sz="6000" dirty="0" smtClean="0">
                <a:solidFill>
                  <a:srgbClr val="FF0000"/>
                </a:solidFill>
              </a:rPr>
              <a:t>?</a:t>
            </a:r>
            <a:endParaRPr lang="en-US" sz="6000" dirty="0">
              <a:solidFill>
                <a:srgbClr val="FF0000"/>
              </a:solidFill>
            </a:endParaRPr>
          </a:p>
        </p:txBody>
      </p:sp>
      <p:sp>
        <p:nvSpPr>
          <p:cNvPr id="3" name="Content Placeholder 2"/>
          <p:cNvSpPr>
            <a:spLocks noGrp="1"/>
          </p:cNvSpPr>
          <p:nvPr>
            <p:ph idx="1"/>
          </p:nvPr>
        </p:nvSpPr>
        <p:spPr>
          <a:xfrm>
            <a:off x="913796" y="2874996"/>
            <a:ext cx="10353762" cy="2763803"/>
          </a:xfrm>
        </p:spPr>
        <p:txBody>
          <a:bodyPr>
            <a:normAutofit fontScale="92500" lnSpcReduction="20000"/>
          </a:bodyPr>
          <a:lstStyle/>
          <a:p>
            <a:r>
              <a:rPr lang="en-US" sz="3600" dirty="0"/>
              <a:t>A work is protected by copyright the moment the work is fixed in a </a:t>
            </a:r>
            <a:r>
              <a:rPr lang="en-US" sz="3600" dirty="0" smtClean="0"/>
              <a:t>tangible (touchable) </a:t>
            </a:r>
            <a:r>
              <a:rPr lang="en-US" sz="3600" dirty="0"/>
              <a:t>medium of expression – so a painting is protected the moment it’s painted, and a novel is protected the moment it’s written down on a laptop.</a:t>
            </a:r>
          </a:p>
        </p:txBody>
      </p:sp>
    </p:spTree>
    <p:extLst>
      <p:ext uri="{BB962C8B-B14F-4D97-AF65-F5344CB8AC3E}">
        <p14:creationId xmlns:p14="http://schemas.microsoft.com/office/powerpoint/2010/main" val="95843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83733"/>
            <a:ext cx="10353761" cy="1326321"/>
          </a:xfrm>
        </p:spPr>
        <p:txBody>
          <a:bodyPr>
            <a:normAutofit fontScale="90000"/>
          </a:bodyPr>
          <a:lstStyle/>
          <a:p>
            <a:r>
              <a:rPr lang="en-US" sz="6000" dirty="0" smtClean="0">
                <a:solidFill>
                  <a:srgbClr val="FF0000"/>
                </a:solidFill>
              </a:rPr>
              <a:t>What can be Copyrighted?</a:t>
            </a:r>
            <a:endParaRPr lang="en-US" sz="6000" dirty="0">
              <a:solidFill>
                <a:srgbClr val="FF0000"/>
              </a:solidFill>
            </a:endParaRPr>
          </a:p>
        </p:txBody>
      </p:sp>
      <p:sp>
        <p:nvSpPr>
          <p:cNvPr id="3" name="Content Placeholder 2"/>
          <p:cNvSpPr>
            <a:spLocks noGrp="1"/>
          </p:cNvSpPr>
          <p:nvPr>
            <p:ph idx="1"/>
          </p:nvPr>
        </p:nvSpPr>
        <p:spPr>
          <a:xfrm>
            <a:off x="913795" y="3162864"/>
            <a:ext cx="10353762" cy="2560604"/>
          </a:xfrm>
        </p:spPr>
        <p:txBody>
          <a:bodyPr>
            <a:normAutofit/>
          </a:bodyPr>
          <a:lstStyle/>
          <a:p>
            <a:r>
              <a:rPr lang="en-US" sz="3600" dirty="0"/>
              <a:t>The rule is that, for a work to be copyrightable, it must be </a:t>
            </a:r>
            <a:r>
              <a:rPr lang="en-US" sz="3600" u="sng" dirty="0"/>
              <a:t>original</a:t>
            </a:r>
            <a:r>
              <a:rPr lang="en-US" sz="3600" dirty="0"/>
              <a:t>, and  it must be fixed “in a tangible </a:t>
            </a:r>
            <a:r>
              <a:rPr lang="en-US" sz="3600" dirty="0" smtClean="0"/>
              <a:t>(touchable) medium </a:t>
            </a:r>
            <a:r>
              <a:rPr lang="en-US" sz="3600" dirty="0"/>
              <a:t>of expression.”</a:t>
            </a:r>
          </a:p>
        </p:txBody>
      </p:sp>
    </p:spTree>
    <p:extLst>
      <p:ext uri="{BB962C8B-B14F-4D97-AF65-F5344CB8AC3E}">
        <p14:creationId xmlns:p14="http://schemas.microsoft.com/office/powerpoint/2010/main" val="306602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83733"/>
            <a:ext cx="10353761" cy="1326321"/>
          </a:xfrm>
        </p:spPr>
        <p:txBody>
          <a:bodyPr>
            <a:normAutofit/>
          </a:bodyPr>
          <a:lstStyle/>
          <a:p>
            <a:r>
              <a:rPr lang="en-US" sz="6000" dirty="0" smtClean="0">
                <a:solidFill>
                  <a:srgbClr val="FF0000"/>
                </a:solidFill>
              </a:rPr>
              <a:t>Fair Use</a:t>
            </a:r>
            <a:endParaRPr lang="en-US" sz="6000" dirty="0">
              <a:solidFill>
                <a:srgbClr val="FF0000"/>
              </a:solidFill>
            </a:endParaRPr>
          </a:p>
        </p:txBody>
      </p:sp>
      <p:sp>
        <p:nvSpPr>
          <p:cNvPr id="3" name="Content Placeholder 2"/>
          <p:cNvSpPr>
            <a:spLocks noGrp="1"/>
          </p:cNvSpPr>
          <p:nvPr>
            <p:ph idx="1"/>
          </p:nvPr>
        </p:nvSpPr>
        <p:spPr>
          <a:xfrm>
            <a:off x="761394" y="2604064"/>
            <a:ext cx="11024205" cy="3322604"/>
          </a:xfrm>
        </p:spPr>
        <p:txBody>
          <a:bodyPr>
            <a:noAutofit/>
          </a:bodyPr>
          <a:lstStyle/>
          <a:p>
            <a:r>
              <a:rPr lang="en-US" sz="3200" dirty="0"/>
              <a:t>The doctrine that brief excerpts of copyright material may, under certain circumstances, be quoted verbatim for purposes such as criticism, news reporting, teaching, and research, without the need for permission from or payment to the copyright holder.</a:t>
            </a:r>
          </a:p>
        </p:txBody>
      </p:sp>
    </p:spTree>
    <p:extLst>
      <p:ext uri="{BB962C8B-B14F-4D97-AF65-F5344CB8AC3E}">
        <p14:creationId xmlns:p14="http://schemas.microsoft.com/office/powerpoint/2010/main" val="1230886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104</TotalTime>
  <Words>224</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Appropriation, Copyright, &amp; fair use</vt:lpstr>
      <vt:lpstr>Appropriation</vt:lpstr>
      <vt:lpstr>Why do artists use Appropriation?</vt:lpstr>
      <vt:lpstr>Copyright</vt:lpstr>
      <vt:lpstr>How do I get a Copyright?</vt:lpstr>
      <vt:lpstr>What can be Copyrighted?</vt:lpstr>
      <vt:lpstr>Fair Use</vt:lpstr>
    </vt:vector>
  </TitlesOfParts>
  <Company>Western Heights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Appropriation, Copyright, &amp; fair use</dc:title>
  <dc:creator>Timothy L. Bush</dc:creator>
  <cp:lastModifiedBy>Timothy L. Bush</cp:lastModifiedBy>
  <cp:revision>12</cp:revision>
  <dcterms:created xsi:type="dcterms:W3CDTF">2020-08-28T18:31:39Z</dcterms:created>
  <dcterms:modified xsi:type="dcterms:W3CDTF">2020-08-28T20:16:23Z</dcterms:modified>
</cp:coreProperties>
</file>